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7" r:id="rId2"/>
    <p:sldId id="261" r:id="rId3"/>
    <p:sldId id="353" r:id="rId4"/>
    <p:sldId id="267" r:id="rId5"/>
    <p:sldId id="263" r:id="rId6"/>
    <p:sldId id="262" r:id="rId7"/>
    <p:sldId id="264" r:id="rId8"/>
    <p:sldId id="268" r:id="rId9"/>
    <p:sldId id="265" r:id="rId10"/>
    <p:sldId id="269" r:id="rId11"/>
    <p:sldId id="343" r:id="rId12"/>
    <p:sldId id="272" r:id="rId13"/>
    <p:sldId id="279" r:id="rId14"/>
    <p:sldId id="273" r:id="rId15"/>
    <p:sldId id="274" r:id="rId16"/>
    <p:sldId id="275" r:id="rId17"/>
    <p:sldId id="276" r:id="rId18"/>
    <p:sldId id="280" r:id="rId19"/>
    <p:sldId id="278" r:id="rId20"/>
    <p:sldId id="281" r:id="rId21"/>
    <p:sldId id="282" r:id="rId22"/>
    <p:sldId id="283" r:id="rId23"/>
    <p:sldId id="285" r:id="rId24"/>
    <p:sldId id="286" r:id="rId25"/>
    <p:sldId id="287" r:id="rId26"/>
    <p:sldId id="288" r:id="rId27"/>
    <p:sldId id="350" r:id="rId28"/>
    <p:sldId id="323" r:id="rId29"/>
    <p:sldId id="322" r:id="rId30"/>
    <p:sldId id="289" r:id="rId31"/>
    <p:sldId id="291" r:id="rId32"/>
    <p:sldId id="330" r:id="rId33"/>
    <p:sldId id="292" r:id="rId34"/>
    <p:sldId id="295" r:id="rId35"/>
    <p:sldId id="296" r:id="rId36"/>
    <p:sldId id="297" r:id="rId37"/>
    <p:sldId id="368" r:id="rId38"/>
    <p:sldId id="369" r:id="rId39"/>
    <p:sldId id="367" r:id="rId40"/>
    <p:sldId id="310" r:id="rId41"/>
    <p:sldId id="312" r:id="rId42"/>
    <p:sldId id="303" r:id="rId43"/>
    <p:sldId id="304" r:id="rId44"/>
    <p:sldId id="305" r:id="rId45"/>
    <p:sldId id="306" r:id="rId46"/>
    <p:sldId id="307" r:id="rId47"/>
    <p:sldId id="308" r:id="rId48"/>
    <p:sldId id="354" r:id="rId49"/>
    <p:sldId id="355" r:id="rId50"/>
    <p:sldId id="356" r:id="rId51"/>
    <p:sldId id="357" r:id="rId52"/>
    <p:sldId id="358" r:id="rId53"/>
    <p:sldId id="359" r:id="rId54"/>
    <p:sldId id="360" r:id="rId55"/>
    <p:sldId id="361" r:id="rId56"/>
    <p:sldId id="370" r:id="rId57"/>
    <p:sldId id="371" r:id="rId58"/>
    <p:sldId id="344" r:id="rId59"/>
    <p:sldId id="365" r:id="rId60"/>
    <p:sldId id="349" r:id="rId61"/>
    <p:sldId id="366" r:id="rId6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201"/>
    <a:srgbClr val="FC8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737" autoAdjust="0"/>
  </p:normalViewPr>
  <p:slideViewPr>
    <p:cSldViewPr snapToGrid="0">
      <p:cViewPr varScale="1">
        <p:scale>
          <a:sx n="87" d="100"/>
          <a:sy n="87" d="100"/>
        </p:scale>
        <p:origin x="6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D3639-B415-446E-9E0E-18C3160C50F6}" type="datetimeFigureOut">
              <a:rPr lang="fr-FR" smtClean="0"/>
              <a:t>08/08/2018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2F346-280B-4073-A2EB-86EB04849A29}" type="slidenum">
              <a:rPr lang="fr-FR" smtClean="0"/>
              <a:t>‹N°›</a:t>
            </a:fld>
            <a:endParaRPr lang="fr-FR"/>
          </a:p>
        </p:txBody>
      </p:sp>
    </p:spTree>
    <p:extLst>
      <p:ext uri="{BB962C8B-B14F-4D97-AF65-F5344CB8AC3E}">
        <p14:creationId xmlns:p14="http://schemas.microsoft.com/office/powerpoint/2010/main" val="305495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42F346-280B-4073-A2EB-86EB04849A29}" type="slidenum">
              <a:rPr lang="fr-FR" smtClean="0"/>
              <a:t>30</a:t>
            </a:fld>
            <a:endParaRPr lang="fr-FR"/>
          </a:p>
        </p:txBody>
      </p:sp>
    </p:spTree>
    <p:extLst>
      <p:ext uri="{BB962C8B-B14F-4D97-AF65-F5344CB8AC3E}">
        <p14:creationId xmlns:p14="http://schemas.microsoft.com/office/powerpoint/2010/main" val="308025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EB2C63B-44EA-406F-A0E0-395126CE8D59}" type="datetimeFigureOut">
              <a:rPr lang="fr-FR" smtClean="0"/>
              <a:t>08/08/2018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23245-988C-40ED-932D-E14684879B6A}" type="slidenum">
              <a:rPr lang="fr-FR" smtClean="0"/>
              <a:t>‹N°›</a:t>
            </a:fld>
            <a:endParaRPr lang="fr-FR"/>
          </a:p>
        </p:txBody>
      </p:sp>
    </p:spTree>
    <p:extLst>
      <p:ext uri="{BB962C8B-B14F-4D97-AF65-F5344CB8AC3E}">
        <p14:creationId xmlns:p14="http://schemas.microsoft.com/office/powerpoint/2010/main" val="102503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EB2C63B-44EA-406F-A0E0-395126CE8D59}" type="datetimeFigureOut">
              <a:rPr lang="fr-FR" smtClean="0"/>
              <a:t>08/08/2018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23245-988C-40ED-932D-E14684879B6A}" type="slidenum">
              <a:rPr lang="fr-FR" smtClean="0"/>
              <a:t>‹N°›</a:t>
            </a:fld>
            <a:endParaRPr lang="fr-FR"/>
          </a:p>
        </p:txBody>
      </p:sp>
    </p:spTree>
    <p:extLst>
      <p:ext uri="{BB962C8B-B14F-4D97-AF65-F5344CB8AC3E}">
        <p14:creationId xmlns:p14="http://schemas.microsoft.com/office/powerpoint/2010/main" val="21116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EB2C63B-44EA-406F-A0E0-395126CE8D59}" type="datetimeFigureOut">
              <a:rPr lang="fr-FR" smtClean="0"/>
              <a:t>08/08/2018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23245-988C-40ED-932D-E14684879B6A}" type="slidenum">
              <a:rPr lang="fr-FR" smtClean="0"/>
              <a:t>‹N°›</a:t>
            </a:fld>
            <a:endParaRPr lang="fr-FR"/>
          </a:p>
        </p:txBody>
      </p:sp>
    </p:spTree>
    <p:extLst>
      <p:ext uri="{BB962C8B-B14F-4D97-AF65-F5344CB8AC3E}">
        <p14:creationId xmlns:p14="http://schemas.microsoft.com/office/powerpoint/2010/main" val="130230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EB2C63B-44EA-406F-A0E0-395126CE8D59}" type="datetimeFigureOut">
              <a:rPr lang="fr-FR" smtClean="0"/>
              <a:t>08/08/2018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23245-988C-40ED-932D-E14684879B6A}" type="slidenum">
              <a:rPr lang="fr-FR" smtClean="0"/>
              <a:t>‹N°›</a:t>
            </a:fld>
            <a:endParaRPr lang="fr-FR"/>
          </a:p>
        </p:txBody>
      </p:sp>
    </p:spTree>
    <p:extLst>
      <p:ext uri="{BB962C8B-B14F-4D97-AF65-F5344CB8AC3E}">
        <p14:creationId xmlns:p14="http://schemas.microsoft.com/office/powerpoint/2010/main" val="125802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EB2C63B-44EA-406F-A0E0-395126CE8D59}" type="datetimeFigureOut">
              <a:rPr lang="fr-FR" smtClean="0"/>
              <a:t>08/08/2018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23245-988C-40ED-932D-E14684879B6A}" type="slidenum">
              <a:rPr lang="fr-FR" smtClean="0"/>
              <a:t>‹N°›</a:t>
            </a:fld>
            <a:endParaRPr lang="fr-FR"/>
          </a:p>
        </p:txBody>
      </p:sp>
    </p:spTree>
    <p:extLst>
      <p:ext uri="{BB962C8B-B14F-4D97-AF65-F5344CB8AC3E}">
        <p14:creationId xmlns:p14="http://schemas.microsoft.com/office/powerpoint/2010/main" val="316855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EB2C63B-44EA-406F-A0E0-395126CE8D59}" type="datetimeFigureOut">
              <a:rPr lang="fr-FR" smtClean="0"/>
              <a:t>08/08/2018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23245-988C-40ED-932D-E14684879B6A}" type="slidenum">
              <a:rPr lang="fr-FR" smtClean="0"/>
              <a:t>‹N°›</a:t>
            </a:fld>
            <a:endParaRPr lang="fr-FR"/>
          </a:p>
        </p:txBody>
      </p:sp>
    </p:spTree>
    <p:extLst>
      <p:ext uri="{BB962C8B-B14F-4D97-AF65-F5344CB8AC3E}">
        <p14:creationId xmlns:p14="http://schemas.microsoft.com/office/powerpoint/2010/main" val="43536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EB2C63B-44EA-406F-A0E0-395126CE8D59}" type="datetimeFigureOut">
              <a:rPr lang="fr-FR" smtClean="0"/>
              <a:t>08/08/2018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C823245-988C-40ED-932D-E14684879B6A}" type="slidenum">
              <a:rPr lang="fr-FR" smtClean="0"/>
              <a:t>‹N°›</a:t>
            </a:fld>
            <a:endParaRPr lang="fr-FR"/>
          </a:p>
        </p:txBody>
      </p:sp>
    </p:spTree>
    <p:extLst>
      <p:ext uri="{BB962C8B-B14F-4D97-AF65-F5344CB8AC3E}">
        <p14:creationId xmlns:p14="http://schemas.microsoft.com/office/powerpoint/2010/main" val="408155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EB2C63B-44EA-406F-A0E0-395126CE8D59}" type="datetimeFigureOut">
              <a:rPr lang="fr-FR" smtClean="0"/>
              <a:t>08/08/2018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C823245-988C-40ED-932D-E14684879B6A}" type="slidenum">
              <a:rPr lang="fr-FR" smtClean="0"/>
              <a:t>‹N°›</a:t>
            </a:fld>
            <a:endParaRPr lang="fr-FR"/>
          </a:p>
        </p:txBody>
      </p:sp>
    </p:spTree>
    <p:extLst>
      <p:ext uri="{BB962C8B-B14F-4D97-AF65-F5344CB8AC3E}">
        <p14:creationId xmlns:p14="http://schemas.microsoft.com/office/powerpoint/2010/main" val="58018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B2C63B-44EA-406F-A0E0-395126CE8D59}" type="datetimeFigureOut">
              <a:rPr lang="fr-FR" smtClean="0"/>
              <a:t>08/08/2018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C823245-988C-40ED-932D-E14684879B6A}" type="slidenum">
              <a:rPr lang="fr-FR" smtClean="0"/>
              <a:t>‹N°›</a:t>
            </a:fld>
            <a:endParaRPr lang="fr-FR"/>
          </a:p>
        </p:txBody>
      </p:sp>
    </p:spTree>
    <p:extLst>
      <p:ext uri="{BB962C8B-B14F-4D97-AF65-F5344CB8AC3E}">
        <p14:creationId xmlns:p14="http://schemas.microsoft.com/office/powerpoint/2010/main" val="387387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EB2C63B-44EA-406F-A0E0-395126CE8D59}" type="datetimeFigureOut">
              <a:rPr lang="fr-FR" smtClean="0"/>
              <a:t>08/08/2018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23245-988C-40ED-932D-E14684879B6A}" type="slidenum">
              <a:rPr lang="fr-FR" smtClean="0"/>
              <a:t>‹N°›</a:t>
            </a:fld>
            <a:endParaRPr lang="fr-FR"/>
          </a:p>
        </p:txBody>
      </p:sp>
    </p:spTree>
    <p:extLst>
      <p:ext uri="{BB962C8B-B14F-4D97-AF65-F5344CB8AC3E}">
        <p14:creationId xmlns:p14="http://schemas.microsoft.com/office/powerpoint/2010/main" val="295365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EB2C63B-44EA-406F-A0E0-395126CE8D59}" type="datetimeFigureOut">
              <a:rPr lang="fr-FR" smtClean="0"/>
              <a:t>08/08/2018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23245-988C-40ED-932D-E14684879B6A}" type="slidenum">
              <a:rPr lang="fr-FR" smtClean="0"/>
              <a:t>‹N°›</a:t>
            </a:fld>
            <a:endParaRPr lang="fr-FR"/>
          </a:p>
        </p:txBody>
      </p:sp>
    </p:spTree>
    <p:extLst>
      <p:ext uri="{BB962C8B-B14F-4D97-AF65-F5344CB8AC3E}">
        <p14:creationId xmlns:p14="http://schemas.microsoft.com/office/powerpoint/2010/main" val="384278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CB201"/>
            </a:gs>
            <a:gs pos="100000">
              <a:srgbClr val="FC880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2C63B-44EA-406F-A0E0-395126CE8D59}" type="datetimeFigureOut">
              <a:rPr lang="fr-FR" smtClean="0"/>
              <a:t>08/08/2018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23245-988C-40ED-932D-E14684879B6A}" type="slidenum">
              <a:rPr lang="fr-FR" smtClean="0"/>
              <a:t>‹N°›</a:t>
            </a:fld>
            <a:endParaRPr lang="fr-FR"/>
          </a:p>
        </p:txBody>
      </p:sp>
    </p:spTree>
    <p:extLst>
      <p:ext uri="{BB962C8B-B14F-4D97-AF65-F5344CB8AC3E}">
        <p14:creationId xmlns:p14="http://schemas.microsoft.com/office/powerpoint/2010/main" val="2067526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7499" y="1751305"/>
            <a:ext cx="6936782" cy="3657599"/>
          </a:xfrm>
        </p:spPr>
        <p:txBody>
          <a:bodyPr>
            <a:normAutofit/>
          </a:bodyPr>
          <a:lstStyle/>
          <a:p>
            <a:r>
              <a:rPr lang="fr-FR" sz="4800" b="1" dirty="0" smtClean="0">
                <a:solidFill>
                  <a:schemeClr val="bg1"/>
                </a:solidFill>
              </a:rPr>
              <a:t>Les dimensions territoriales et sociales dans la lutte pour les animaux</a:t>
            </a:r>
            <a:endParaRPr lang="fr-FR" sz="4800" b="1" dirty="0">
              <a:solidFill>
                <a:schemeClr val="bg1"/>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499" y="123990"/>
            <a:ext cx="6936781" cy="1701747"/>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92" y="2011228"/>
            <a:ext cx="2991085" cy="2991085"/>
          </a:xfrm>
          <a:prstGeom prst="rect">
            <a:avLst/>
          </a:prstGeom>
        </p:spPr>
      </p:pic>
      <p:pic>
        <p:nvPicPr>
          <p:cNvPr id="9" name="Picture 2" descr="https://scontent-mrs1-1.xx.fbcdn.net/v/t1.0-0/q81/s526x296/36308730_1790093081072301_6904675079582384128_n.jpg?_nc_cat=0&amp;oh=41484c796287defdbdf8805bb77aa81a&amp;oe=5BCFC6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281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799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ache.media.eduscol.education.fr/image/Actu_2016/22/8/EspritCritique_infographie_639228.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74976" y="0"/>
            <a:ext cx="7376160" cy="687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406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Réflexion stratégique</a:t>
            </a:r>
            <a:endParaRPr lang="fr-FR" dirty="0">
              <a:solidFill>
                <a:schemeClr val="bg1"/>
              </a:solidFill>
            </a:endParaRPr>
          </a:p>
        </p:txBody>
      </p:sp>
      <p:sp>
        <p:nvSpPr>
          <p:cNvPr id="3" name="Espace réservé du contenu 2"/>
          <p:cNvSpPr>
            <a:spLocks noGrp="1"/>
          </p:cNvSpPr>
          <p:nvPr>
            <p:ph sz="half" idx="1"/>
          </p:nvPr>
        </p:nvSpPr>
        <p:spPr/>
        <p:txBody>
          <a:bodyPr>
            <a:normAutofit/>
          </a:bodyPr>
          <a:lstStyle/>
          <a:p>
            <a:endParaRPr lang="fr-FR" dirty="0" smtClean="0">
              <a:solidFill>
                <a:schemeClr val="bg1"/>
              </a:solidFill>
            </a:endParaRPr>
          </a:p>
          <a:p>
            <a:r>
              <a:rPr lang="fr-FR" dirty="0" smtClean="0">
                <a:solidFill>
                  <a:schemeClr val="bg1"/>
                </a:solidFill>
              </a:rPr>
              <a:t>Conférence politisation de la question animale avec Sentience Rennes</a:t>
            </a:r>
          </a:p>
          <a:p>
            <a:pPr lvl="1"/>
            <a:r>
              <a:rPr lang="fr-FR" dirty="0" smtClean="0">
                <a:solidFill>
                  <a:schemeClr val="bg1"/>
                </a:solidFill>
              </a:rPr>
              <a:t>Convergence Animaux </a:t>
            </a:r>
            <a:r>
              <a:rPr lang="fr-FR" dirty="0">
                <a:solidFill>
                  <a:schemeClr val="bg1"/>
                </a:solidFill>
              </a:rPr>
              <a:t>Politique</a:t>
            </a:r>
          </a:p>
          <a:p>
            <a:pPr lvl="1"/>
            <a:r>
              <a:rPr lang="fr-FR" dirty="0" err="1">
                <a:solidFill>
                  <a:schemeClr val="bg1"/>
                </a:solidFill>
              </a:rPr>
              <a:t>Earth</a:t>
            </a:r>
            <a:r>
              <a:rPr lang="fr-FR" dirty="0">
                <a:solidFill>
                  <a:schemeClr val="bg1"/>
                </a:solidFill>
              </a:rPr>
              <a:t> </a:t>
            </a:r>
            <a:r>
              <a:rPr lang="fr-FR" dirty="0" err="1">
                <a:solidFill>
                  <a:schemeClr val="bg1"/>
                </a:solidFill>
              </a:rPr>
              <a:t>Resistance</a:t>
            </a:r>
            <a:endParaRPr lang="fr-FR" dirty="0">
              <a:solidFill>
                <a:schemeClr val="bg1"/>
              </a:solidFill>
            </a:endParaRPr>
          </a:p>
          <a:p>
            <a:pPr lvl="1"/>
            <a:r>
              <a:rPr lang="fr-FR" dirty="0" smtClean="0">
                <a:solidFill>
                  <a:schemeClr val="bg1"/>
                </a:solidFill>
              </a:rPr>
              <a:t>Parti Animaliste</a:t>
            </a:r>
            <a:endParaRPr lang="fr-FR" dirty="0">
              <a:solidFill>
                <a:schemeClr val="bg1"/>
              </a:solidFill>
            </a:endParaRPr>
          </a:p>
        </p:txBody>
      </p:sp>
      <p:pic>
        <p:nvPicPr>
          <p:cNvPr id="3074" name="Picture 2" descr="https://www.earthresistance.org/wp-content/uploads/2018/03/29404302_1673530726017060_7713668732840574976_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466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Réflexion stratégique</a:t>
            </a:r>
            <a:endParaRPr lang="fr-FR" dirty="0">
              <a:solidFill>
                <a:schemeClr val="bg1"/>
              </a:solidFill>
            </a:endParaRPr>
          </a:p>
        </p:txBody>
      </p:sp>
      <p:sp>
        <p:nvSpPr>
          <p:cNvPr id="3" name="Espace réservé du contenu 2"/>
          <p:cNvSpPr>
            <a:spLocks noGrp="1"/>
          </p:cNvSpPr>
          <p:nvPr>
            <p:ph idx="1"/>
          </p:nvPr>
        </p:nvSpPr>
        <p:spPr/>
        <p:txBody>
          <a:bodyPr>
            <a:normAutofit/>
          </a:bodyPr>
          <a:lstStyle/>
          <a:p>
            <a:r>
              <a:rPr lang="fr-FR" dirty="0" smtClean="0">
                <a:solidFill>
                  <a:schemeClr val="bg1"/>
                </a:solidFill>
              </a:rPr>
              <a:t>Théorie du changement</a:t>
            </a:r>
          </a:p>
          <a:p>
            <a:pPr lvl="1"/>
            <a:r>
              <a:rPr lang="fr-FR" dirty="0" smtClean="0">
                <a:solidFill>
                  <a:schemeClr val="bg1"/>
                </a:solidFill>
              </a:rPr>
              <a:t>« La</a:t>
            </a:r>
            <a:r>
              <a:rPr lang="fr-FR" dirty="0">
                <a:solidFill>
                  <a:schemeClr val="bg1"/>
                </a:solidFill>
              </a:rPr>
              <a:t> Théorie du Changement est une méthodologie de planification stratégique qui est utilisée par des organisations à but non lucratif, des mouvements sociaux et des agences gouvernementales. La théorie du changement consiste à définir la mission ultime de </a:t>
            </a:r>
            <a:r>
              <a:rPr lang="fr-FR" dirty="0" smtClean="0">
                <a:solidFill>
                  <a:schemeClr val="bg1"/>
                </a:solidFill>
              </a:rPr>
              <a:t>l'organisation, </a:t>
            </a:r>
            <a:r>
              <a:rPr lang="fr-FR" dirty="0">
                <a:solidFill>
                  <a:schemeClr val="bg1"/>
                </a:solidFill>
              </a:rPr>
              <a:t>puis de cartographier les étapes préalables nécessaires </a:t>
            </a:r>
            <a:r>
              <a:rPr lang="fr-FR" dirty="0" smtClean="0">
                <a:solidFill>
                  <a:schemeClr val="bg1"/>
                </a:solidFill>
              </a:rPr>
              <a:t>afin </a:t>
            </a:r>
            <a:r>
              <a:rPr lang="fr-FR" dirty="0">
                <a:solidFill>
                  <a:schemeClr val="bg1"/>
                </a:solidFill>
              </a:rPr>
              <a:t>d'arriver à accomplir la </a:t>
            </a:r>
            <a:r>
              <a:rPr lang="fr-FR" dirty="0" smtClean="0">
                <a:solidFill>
                  <a:schemeClr val="bg1"/>
                </a:solidFill>
              </a:rPr>
              <a:t>mission. »</a:t>
            </a:r>
          </a:p>
          <a:p>
            <a:pPr lvl="1"/>
            <a:endParaRPr lang="fr-FR" dirty="0" smtClean="0">
              <a:solidFill>
                <a:schemeClr val="bg1"/>
              </a:solidFill>
            </a:endParaRPr>
          </a:p>
          <a:p>
            <a:pPr lvl="1"/>
            <a:r>
              <a:rPr lang="fr-FR" dirty="0" smtClean="0">
                <a:solidFill>
                  <a:schemeClr val="bg1"/>
                </a:solidFill>
              </a:rPr>
              <a:t>Méthode HIVOS</a:t>
            </a:r>
          </a:p>
          <a:p>
            <a:pPr lvl="2"/>
            <a:r>
              <a:rPr lang="fr-FR" sz="2200" dirty="0" err="1" smtClean="0">
                <a:solidFill>
                  <a:schemeClr val="bg1"/>
                </a:solidFill>
              </a:rPr>
              <a:t>Humanistisch</a:t>
            </a:r>
            <a:r>
              <a:rPr lang="fr-FR" sz="2200" dirty="0" smtClean="0">
                <a:solidFill>
                  <a:schemeClr val="bg1"/>
                </a:solidFill>
              </a:rPr>
              <a:t> </a:t>
            </a:r>
            <a:r>
              <a:rPr lang="fr-FR" sz="2200" dirty="0" err="1">
                <a:solidFill>
                  <a:schemeClr val="bg1"/>
                </a:solidFill>
              </a:rPr>
              <a:t>Instituut</a:t>
            </a:r>
            <a:r>
              <a:rPr lang="fr-FR" sz="2200" dirty="0">
                <a:solidFill>
                  <a:schemeClr val="bg1"/>
                </a:solidFill>
              </a:rPr>
              <a:t> </a:t>
            </a:r>
            <a:r>
              <a:rPr lang="fr-FR" sz="2200" dirty="0" err="1">
                <a:solidFill>
                  <a:schemeClr val="bg1"/>
                </a:solidFill>
              </a:rPr>
              <a:t>voor</a:t>
            </a:r>
            <a:r>
              <a:rPr lang="fr-FR" sz="2200" dirty="0">
                <a:solidFill>
                  <a:schemeClr val="bg1"/>
                </a:solidFill>
              </a:rPr>
              <a:t> </a:t>
            </a:r>
            <a:r>
              <a:rPr lang="fr-FR" sz="2200" dirty="0" err="1" smtClean="0">
                <a:solidFill>
                  <a:schemeClr val="bg1"/>
                </a:solidFill>
              </a:rPr>
              <a:t>Ontwikkelingssamenwerking</a:t>
            </a:r>
            <a:endParaRPr lang="fr-FR" sz="2200" dirty="0" smtClean="0">
              <a:solidFill>
                <a:schemeClr val="bg1"/>
              </a:solidFill>
            </a:endParaRPr>
          </a:p>
          <a:p>
            <a:pPr lvl="2"/>
            <a:r>
              <a:rPr lang="en-US" sz="2200" dirty="0">
                <a:solidFill>
                  <a:schemeClr val="bg1"/>
                </a:solidFill>
              </a:rPr>
              <a:t>Humanist Institute for Cooperation in </a:t>
            </a:r>
            <a:r>
              <a:rPr lang="en-US" sz="2200" dirty="0" smtClean="0">
                <a:solidFill>
                  <a:schemeClr val="bg1"/>
                </a:solidFill>
              </a:rPr>
              <a:t>full</a:t>
            </a:r>
            <a:endParaRPr lang="fr-FR" sz="2200" dirty="0" smtClean="0">
              <a:solidFill>
                <a:schemeClr val="bg1"/>
              </a:solidFill>
            </a:endParaRPr>
          </a:p>
        </p:txBody>
      </p:sp>
      <p:pic>
        <p:nvPicPr>
          <p:cNvPr id="5" name="Picture 2" descr="https://www.earthresistance.org/wp-content/uploads/2017/05/cropped-logo-site-petit1-192x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4348163"/>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046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bg1"/>
                </a:solidFill>
              </a:rPr>
              <a:t>ToC</a:t>
            </a:r>
            <a:r>
              <a:rPr lang="fr-FR" dirty="0" smtClean="0">
                <a:solidFill>
                  <a:schemeClr val="bg1"/>
                </a:solidFill>
              </a:rPr>
              <a:t>  - Méthode HIVOS</a:t>
            </a:r>
            <a:endParaRPr lang="fr-FR" dirty="0">
              <a:solidFill>
                <a:schemeClr val="bg1"/>
              </a:solidFill>
            </a:endParaRPr>
          </a:p>
        </p:txBody>
      </p:sp>
      <p:sp>
        <p:nvSpPr>
          <p:cNvPr id="3" name="Espace réservé du contenu 2"/>
          <p:cNvSpPr>
            <a:spLocks noGrp="1"/>
          </p:cNvSpPr>
          <p:nvPr>
            <p:ph idx="1"/>
          </p:nvPr>
        </p:nvSpPr>
        <p:spPr/>
        <p:txBody>
          <a:bodyPr>
            <a:normAutofit fontScale="92500" lnSpcReduction="20000"/>
          </a:bodyPr>
          <a:lstStyle/>
          <a:p>
            <a:r>
              <a:rPr lang="fr-FR" b="1" dirty="0" smtClean="0">
                <a:solidFill>
                  <a:schemeClr val="bg1"/>
                </a:solidFill>
              </a:rPr>
              <a:t>Contexte</a:t>
            </a:r>
          </a:p>
          <a:p>
            <a:pPr lvl="1"/>
            <a:r>
              <a:rPr lang="fr-FR" dirty="0" smtClean="0">
                <a:solidFill>
                  <a:schemeClr val="bg1"/>
                </a:solidFill>
              </a:rPr>
              <a:t>Temporel (depuis « toujours »)</a:t>
            </a:r>
          </a:p>
          <a:p>
            <a:pPr lvl="1"/>
            <a:r>
              <a:rPr lang="fr-FR" dirty="0" smtClean="0">
                <a:solidFill>
                  <a:schemeClr val="bg1"/>
                </a:solidFill>
              </a:rPr>
              <a:t>Géographique (occidental, citadin ?)</a:t>
            </a:r>
          </a:p>
          <a:p>
            <a:pPr lvl="1"/>
            <a:r>
              <a:rPr lang="fr-FR" dirty="0" smtClean="0">
                <a:solidFill>
                  <a:schemeClr val="bg1"/>
                </a:solidFill>
              </a:rPr>
              <a:t>Social (plutôt caucasien, féminin, néo-marxiste)</a:t>
            </a:r>
          </a:p>
          <a:p>
            <a:pPr lvl="1"/>
            <a:r>
              <a:rPr lang="fr-FR" dirty="0" smtClean="0">
                <a:solidFill>
                  <a:schemeClr val="bg1"/>
                </a:solidFill>
              </a:rPr>
              <a:t>Culturel (spécisme, alimentation végétale pas culturelle, carnisme = </a:t>
            </a:r>
            <a:r>
              <a:rPr lang="fr-FR" dirty="0" err="1" smtClean="0">
                <a:solidFill>
                  <a:schemeClr val="bg1"/>
                </a:solidFill>
              </a:rPr>
              <a:t>vegan</a:t>
            </a:r>
            <a:r>
              <a:rPr lang="fr-FR" dirty="0" smtClean="0">
                <a:solidFill>
                  <a:schemeClr val="bg1"/>
                </a:solidFill>
              </a:rPr>
              <a:t> pas bon pour la santé, 40% des </a:t>
            </a:r>
            <a:r>
              <a:rPr lang="fr-FR" dirty="0" err="1" smtClean="0">
                <a:solidFill>
                  <a:schemeClr val="bg1"/>
                </a:solidFill>
              </a:rPr>
              <a:t>français-es</a:t>
            </a:r>
            <a:r>
              <a:rPr lang="fr-FR" dirty="0" smtClean="0">
                <a:solidFill>
                  <a:schemeClr val="bg1"/>
                </a:solidFill>
              </a:rPr>
              <a:t> ont commencé à changer leurs habitudes)</a:t>
            </a:r>
          </a:p>
          <a:p>
            <a:pPr lvl="1"/>
            <a:r>
              <a:rPr lang="fr-FR" dirty="0" smtClean="0">
                <a:solidFill>
                  <a:schemeClr val="bg1"/>
                </a:solidFill>
              </a:rPr>
              <a:t>Economique : 10% des emplois (= 3 millions) en France proviennent directement ou indirectement de l’exploitation animale, marché national de 170 milliards d’euros en 2016, syndicats et lobbies très puissants, l’économie végane se développe (+ 80% en 2015 et 2016), épicerie, salons de thés, restaurants qui ouvrent un peu partout</a:t>
            </a:r>
          </a:p>
          <a:p>
            <a:pPr lvl="1"/>
            <a:r>
              <a:rPr lang="fr-FR" dirty="0" smtClean="0">
                <a:solidFill>
                  <a:schemeClr val="bg1"/>
                </a:solidFill>
              </a:rPr>
              <a:t>Politique</a:t>
            </a:r>
          </a:p>
          <a:p>
            <a:pPr lvl="2"/>
            <a:r>
              <a:rPr lang="fr-FR" dirty="0" smtClean="0">
                <a:solidFill>
                  <a:schemeClr val="bg1"/>
                </a:solidFill>
              </a:rPr>
              <a:t>Les personnalités publiques caricaturent les aspects culturels décris</a:t>
            </a:r>
          </a:p>
          <a:p>
            <a:pPr lvl="2"/>
            <a:r>
              <a:rPr lang="fr-FR" dirty="0" smtClean="0">
                <a:solidFill>
                  <a:schemeClr val="bg1"/>
                </a:solidFill>
              </a:rPr>
              <a:t>Les mouvements écologistes et néo-marxistes sont plus ouverts</a:t>
            </a:r>
          </a:p>
          <a:p>
            <a:pPr lvl="2"/>
            <a:r>
              <a:rPr lang="fr-FR" dirty="0" smtClean="0">
                <a:solidFill>
                  <a:schemeClr val="bg1"/>
                </a:solidFill>
              </a:rPr>
              <a:t>Très peu de prises de position positive</a:t>
            </a:r>
          </a:p>
          <a:p>
            <a:pPr lvl="1"/>
            <a:r>
              <a:rPr lang="fr-FR" dirty="0" smtClean="0">
                <a:solidFill>
                  <a:schemeClr val="bg1"/>
                </a:solidFill>
              </a:rPr>
              <a:t>Etc.</a:t>
            </a:r>
          </a:p>
        </p:txBody>
      </p:sp>
    </p:spTree>
    <p:extLst>
      <p:ext uri="{BB962C8B-B14F-4D97-AF65-F5344CB8AC3E}">
        <p14:creationId xmlns:p14="http://schemas.microsoft.com/office/powerpoint/2010/main" val="3715706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chemeClr val="bg1"/>
                </a:solidFill>
              </a:rPr>
              <a:t>ToC</a:t>
            </a:r>
            <a:r>
              <a:rPr lang="fr-FR" dirty="0">
                <a:solidFill>
                  <a:schemeClr val="bg1"/>
                </a:solidFill>
              </a:rPr>
              <a:t>  - Méthode HIVOS</a:t>
            </a:r>
          </a:p>
        </p:txBody>
      </p:sp>
      <p:sp>
        <p:nvSpPr>
          <p:cNvPr id="3" name="Espace réservé du contenu 2"/>
          <p:cNvSpPr>
            <a:spLocks noGrp="1"/>
          </p:cNvSpPr>
          <p:nvPr>
            <p:ph idx="1"/>
          </p:nvPr>
        </p:nvSpPr>
        <p:spPr/>
        <p:txBody>
          <a:bodyPr>
            <a:normAutofit/>
          </a:bodyPr>
          <a:lstStyle/>
          <a:p>
            <a:r>
              <a:rPr lang="fr-FR" b="1" dirty="0" smtClean="0">
                <a:solidFill>
                  <a:schemeClr val="bg1"/>
                </a:solidFill>
              </a:rPr>
              <a:t>Les questions qu’il faut résoudre</a:t>
            </a:r>
          </a:p>
          <a:p>
            <a:pPr lvl="1"/>
            <a:r>
              <a:rPr lang="fr-FR" sz="2400" dirty="0" smtClean="0">
                <a:solidFill>
                  <a:schemeClr val="bg1"/>
                </a:solidFill>
              </a:rPr>
              <a:t>Comment </a:t>
            </a:r>
            <a:r>
              <a:rPr lang="fr-FR" sz="2400" dirty="0">
                <a:solidFill>
                  <a:schemeClr val="bg1"/>
                </a:solidFill>
              </a:rPr>
              <a:t>le mouvement peut-il influencer profondément et durablement la société </a:t>
            </a:r>
            <a:r>
              <a:rPr lang="fr-FR" sz="2400" dirty="0" smtClean="0">
                <a:solidFill>
                  <a:schemeClr val="bg1"/>
                </a:solidFill>
              </a:rPr>
              <a:t>?</a:t>
            </a:r>
          </a:p>
          <a:p>
            <a:pPr lvl="1"/>
            <a:r>
              <a:rPr lang="fr-FR" dirty="0">
                <a:solidFill>
                  <a:schemeClr val="bg1"/>
                </a:solidFill>
              </a:rPr>
              <a:t>Que faut-il influencer ?</a:t>
            </a:r>
          </a:p>
          <a:p>
            <a:pPr lvl="1"/>
            <a:r>
              <a:rPr lang="fr-FR" dirty="0">
                <a:solidFill>
                  <a:schemeClr val="bg1"/>
                </a:solidFill>
              </a:rPr>
              <a:t>Quelles sont les actions qui permettraient au mouvement d’être influent ?</a:t>
            </a:r>
          </a:p>
          <a:p>
            <a:pPr lvl="1"/>
            <a:r>
              <a:rPr lang="fr-FR" dirty="0">
                <a:solidFill>
                  <a:schemeClr val="bg1"/>
                </a:solidFill>
              </a:rPr>
              <a:t>Quelle taille doit faire le mouvement pour permettre la réalisation de ces actions </a:t>
            </a:r>
            <a:r>
              <a:rPr lang="fr-FR" dirty="0" smtClean="0">
                <a:solidFill>
                  <a:schemeClr val="bg1"/>
                </a:solidFill>
              </a:rPr>
              <a:t>?</a:t>
            </a:r>
          </a:p>
          <a:p>
            <a:pPr lvl="2"/>
            <a:r>
              <a:rPr lang="fr-FR" dirty="0" smtClean="0">
                <a:solidFill>
                  <a:schemeClr val="bg1"/>
                </a:solidFill>
              </a:rPr>
              <a:t>Entre 5 et 10% de personnes « radicalement » favorables (véganes)</a:t>
            </a:r>
          </a:p>
          <a:p>
            <a:pPr lvl="2"/>
            <a:r>
              <a:rPr lang="fr-FR" dirty="0" smtClean="0">
                <a:solidFill>
                  <a:schemeClr val="bg1"/>
                </a:solidFill>
              </a:rPr>
              <a:t>3 à 5% d’activistes</a:t>
            </a:r>
            <a:endParaRPr lang="fr-FR" dirty="0">
              <a:solidFill>
                <a:schemeClr val="bg1"/>
              </a:solidFill>
            </a:endParaRPr>
          </a:p>
          <a:p>
            <a:pPr lvl="1"/>
            <a:r>
              <a:rPr lang="fr-FR" dirty="0">
                <a:solidFill>
                  <a:schemeClr val="bg1"/>
                </a:solidFill>
              </a:rPr>
              <a:t>Comment atteindre cette taille ?</a:t>
            </a:r>
          </a:p>
        </p:txBody>
      </p:sp>
    </p:spTree>
    <p:extLst>
      <p:ext uri="{BB962C8B-B14F-4D97-AF65-F5344CB8AC3E}">
        <p14:creationId xmlns:p14="http://schemas.microsoft.com/office/powerpoint/2010/main" val="2595124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chemeClr val="bg1"/>
                </a:solidFill>
              </a:rPr>
              <a:t>ToC</a:t>
            </a:r>
            <a:r>
              <a:rPr lang="fr-FR" dirty="0">
                <a:solidFill>
                  <a:schemeClr val="bg1"/>
                </a:solidFill>
              </a:rPr>
              <a:t>  - Méthode HIVOS</a:t>
            </a:r>
          </a:p>
        </p:txBody>
      </p:sp>
      <p:sp>
        <p:nvSpPr>
          <p:cNvPr id="3" name="Espace réservé du contenu 2"/>
          <p:cNvSpPr>
            <a:spLocks noGrp="1"/>
          </p:cNvSpPr>
          <p:nvPr>
            <p:ph idx="1"/>
          </p:nvPr>
        </p:nvSpPr>
        <p:spPr/>
        <p:txBody>
          <a:bodyPr>
            <a:normAutofit/>
          </a:bodyPr>
          <a:lstStyle/>
          <a:p>
            <a:r>
              <a:rPr lang="fr-FR" b="1" dirty="0" smtClean="0">
                <a:solidFill>
                  <a:schemeClr val="bg1"/>
                </a:solidFill>
              </a:rPr>
              <a:t>Les acteurs impliqués</a:t>
            </a:r>
          </a:p>
          <a:p>
            <a:pPr lvl="1"/>
            <a:r>
              <a:rPr lang="fr-FR" dirty="0" smtClean="0">
                <a:solidFill>
                  <a:schemeClr val="bg1"/>
                </a:solidFill>
              </a:rPr>
              <a:t>Politiques</a:t>
            </a:r>
            <a:endParaRPr lang="fr-FR" dirty="0">
              <a:solidFill>
                <a:schemeClr val="bg1"/>
              </a:solidFill>
            </a:endParaRPr>
          </a:p>
          <a:p>
            <a:pPr lvl="1"/>
            <a:r>
              <a:rPr lang="fr-FR" dirty="0">
                <a:solidFill>
                  <a:schemeClr val="bg1"/>
                </a:solidFill>
              </a:rPr>
              <a:t>Economique (grandes entreprises, industries)</a:t>
            </a:r>
          </a:p>
          <a:p>
            <a:pPr lvl="1"/>
            <a:r>
              <a:rPr lang="fr-FR" dirty="0">
                <a:solidFill>
                  <a:schemeClr val="bg1"/>
                </a:solidFill>
              </a:rPr>
              <a:t>Syndicats de l’industrie</a:t>
            </a:r>
          </a:p>
          <a:p>
            <a:pPr lvl="1"/>
            <a:r>
              <a:rPr lang="fr-FR" dirty="0">
                <a:solidFill>
                  <a:schemeClr val="bg1"/>
                </a:solidFill>
              </a:rPr>
              <a:t>Syndicats agricoles</a:t>
            </a:r>
          </a:p>
          <a:p>
            <a:pPr lvl="1"/>
            <a:r>
              <a:rPr lang="fr-FR" dirty="0">
                <a:solidFill>
                  <a:schemeClr val="bg1"/>
                </a:solidFill>
              </a:rPr>
              <a:t>Autres syndicats (bouchers, CGT, etc</a:t>
            </a:r>
            <a:r>
              <a:rPr lang="fr-FR" dirty="0" smtClean="0">
                <a:solidFill>
                  <a:schemeClr val="bg1"/>
                </a:solidFill>
              </a:rPr>
              <a:t>.)</a:t>
            </a:r>
          </a:p>
          <a:p>
            <a:pPr lvl="1"/>
            <a:r>
              <a:rPr lang="fr-FR" dirty="0" smtClean="0">
                <a:solidFill>
                  <a:schemeClr val="bg1"/>
                </a:solidFill>
              </a:rPr>
              <a:t>Agriculteurs-</a:t>
            </a:r>
            <a:r>
              <a:rPr lang="fr-FR" dirty="0" err="1" smtClean="0">
                <a:solidFill>
                  <a:schemeClr val="bg1"/>
                </a:solidFill>
              </a:rPr>
              <a:t>trices</a:t>
            </a:r>
            <a:endParaRPr lang="fr-FR" dirty="0">
              <a:solidFill>
                <a:schemeClr val="bg1"/>
              </a:solidFill>
            </a:endParaRPr>
          </a:p>
          <a:p>
            <a:pPr lvl="1"/>
            <a:r>
              <a:rPr lang="fr-FR" dirty="0" smtClean="0">
                <a:solidFill>
                  <a:schemeClr val="bg1"/>
                </a:solidFill>
              </a:rPr>
              <a:t>Ouvrier-e-s</a:t>
            </a:r>
            <a:r>
              <a:rPr lang="fr-FR" dirty="0">
                <a:solidFill>
                  <a:schemeClr val="bg1"/>
                </a:solidFill>
              </a:rPr>
              <a:t> / </a:t>
            </a:r>
            <a:r>
              <a:rPr lang="fr-FR" dirty="0" smtClean="0">
                <a:solidFill>
                  <a:schemeClr val="bg1"/>
                </a:solidFill>
              </a:rPr>
              <a:t>salarié-e-s </a:t>
            </a:r>
            <a:r>
              <a:rPr lang="fr-FR" dirty="0">
                <a:solidFill>
                  <a:schemeClr val="bg1"/>
                </a:solidFill>
              </a:rPr>
              <a:t>(agricoles, boucheries, abattoirs, restaurateurs, transport, scientifiques, personnel administratif, etc</a:t>
            </a:r>
            <a:r>
              <a:rPr lang="fr-FR" dirty="0" smtClean="0">
                <a:solidFill>
                  <a:schemeClr val="bg1"/>
                </a:solidFill>
              </a:rPr>
              <a:t>.)</a:t>
            </a:r>
            <a:endParaRPr lang="fr-FR" dirty="0">
              <a:solidFill>
                <a:schemeClr val="bg1"/>
              </a:solidFill>
            </a:endParaRPr>
          </a:p>
        </p:txBody>
      </p:sp>
    </p:spTree>
    <p:extLst>
      <p:ext uri="{BB962C8B-B14F-4D97-AF65-F5344CB8AC3E}">
        <p14:creationId xmlns:p14="http://schemas.microsoft.com/office/powerpoint/2010/main" val="1466033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chemeClr val="bg1"/>
                </a:solidFill>
              </a:rPr>
              <a:t>ToC</a:t>
            </a:r>
            <a:r>
              <a:rPr lang="fr-FR" dirty="0">
                <a:solidFill>
                  <a:schemeClr val="bg1"/>
                </a:solidFill>
              </a:rPr>
              <a:t>  - Méthode HIVOS</a:t>
            </a:r>
          </a:p>
        </p:txBody>
      </p:sp>
      <p:sp>
        <p:nvSpPr>
          <p:cNvPr id="3" name="Espace réservé du contenu 2"/>
          <p:cNvSpPr>
            <a:spLocks noGrp="1"/>
          </p:cNvSpPr>
          <p:nvPr>
            <p:ph idx="1"/>
          </p:nvPr>
        </p:nvSpPr>
        <p:spPr/>
        <p:txBody>
          <a:bodyPr>
            <a:normAutofit fontScale="92500" lnSpcReduction="10000"/>
          </a:bodyPr>
          <a:lstStyle/>
          <a:p>
            <a:r>
              <a:rPr lang="fr-FR" b="1" dirty="0" smtClean="0">
                <a:solidFill>
                  <a:schemeClr val="bg1"/>
                </a:solidFill>
              </a:rPr>
              <a:t>Les acteurs impliqués</a:t>
            </a:r>
          </a:p>
          <a:p>
            <a:pPr lvl="1"/>
            <a:r>
              <a:rPr lang="fr-FR" dirty="0" smtClean="0">
                <a:solidFill>
                  <a:schemeClr val="bg1"/>
                </a:solidFill>
              </a:rPr>
              <a:t>Médias</a:t>
            </a:r>
            <a:endParaRPr lang="fr-FR" dirty="0">
              <a:solidFill>
                <a:schemeClr val="bg1"/>
              </a:solidFill>
            </a:endParaRPr>
          </a:p>
          <a:p>
            <a:pPr lvl="1"/>
            <a:r>
              <a:rPr lang="fr-FR" dirty="0">
                <a:solidFill>
                  <a:schemeClr val="bg1"/>
                </a:solidFill>
              </a:rPr>
              <a:t>Médecins</a:t>
            </a:r>
          </a:p>
          <a:p>
            <a:pPr lvl="1"/>
            <a:r>
              <a:rPr lang="fr-FR" dirty="0">
                <a:solidFill>
                  <a:schemeClr val="bg1"/>
                </a:solidFill>
              </a:rPr>
              <a:t>Ecole (cours expliquant les </a:t>
            </a:r>
            <a:r>
              <a:rPr lang="fr-FR" dirty="0" smtClean="0">
                <a:solidFill>
                  <a:schemeClr val="bg1"/>
                </a:solidFill>
              </a:rPr>
              <a:t>proportions </a:t>
            </a:r>
            <a:r>
              <a:rPr lang="fr-FR" dirty="0">
                <a:solidFill>
                  <a:schemeClr val="bg1"/>
                </a:solidFill>
              </a:rPr>
              <a:t>de chaque </a:t>
            </a:r>
            <a:r>
              <a:rPr lang="fr-FR" dirty="0" smtClean="0">
                <a:solidFill>
                  <a:schemeClr val="bg1"/>
                </a:solidFill>
              </a:rPr>
              <a:t>aliment à respecter)</a:t>
            </a:r>
            <a:endParaRPr lang="fr-FR" dirty="0">
              <a:solidFill>
                <a:schemeClr val="bg1"/>
              </a:solidFill>
            </a:endParaRPr>
          </a:p>
          <a:p>
            <a:pPr lvl="1"/>
            <a:r>
              <a:rPr lang="fr-FR" dirty="0">
                <a:solidFill>
                  <a:schemeClr val="bg1"/>
                </a:solidFill>
              </a:rPr>
              <a:t>Opinion publique</a:t>
            </a:r>
          </a:p>
          <a:p>
            <a:pPr lvl="1"/>
            <a:r>
              <a:rPr lang="fr-FR" dirty="0">
                <a:solidFill>
                  <a:schemeClr val="bg1"/>
                </a:solidFill>
              </a:rPr>
              <a:t>Associations </a:t>
            </a:r>
            <a:r>
              <a:rPr lang="fr-FR" dirty="0" smtClean="0">
                <a:solidFill>
                  <a:schemeClr val="bg1"/>
                </a:solidFill>
              </a:rPr>
              <a:t>animalistes (incluant les associations de protection animale)</a:t>
            </a:r>
            <a:endParaRPr lang="fr-FR" dirty="0">
              <a:solidFill>
                <a:schemeClr val="bg1"/>
              </a:solidFill>
            </a:endParaRPr>
          </a:p>
          <a:p>
            <a:pPr lvl="1"/>
            <a:r>
              <a:rPr lang="fr-FR" dirty="0">
                <a:solidFill>
                  <a:schemeClr val="bg1"/>
                </a:solidFill>
              </a:rPr>
              <a:t>Associations écologistes</a:t>
            </a:r>
          </a:p>
          <a:p>
            <a:pPr lvl="1"/>
            <a:r>
              <a:rPr lang="fr-FR" dirty="0">
                <a:solidFill>
                  <a:schemeClr val="bg1"/>
                </a:solidFill>
              </a:rPr>
              <a:t>Associations chasse et pèche</a:t>
            </a:r>
          </a:p>
          <a:p>
            <a:pPr lvl="1"/>
            <a:r>
              <a:rPr lang="fr-FR" dirty="0">
                <a:solidFill>
                  <a:schemeClr val="bg1"/>
                </a:solidFill>
              </a:rPr>
              <a:t>Instituts </a:t>
            </a:r>
            <a:r>
              <a:rPr lang="fr-FR" dirty="0" smtClean="0">
                <a:solidFill>
                  <a:schemeClr val="bg1"/>
                </a:solidFill>
              </a:rPr>
              <a:t>religieux</a:t>
            </a:r>
            <a:endParaRPr lang="fr-FR" dirty="0">
              <a:solidFill>
                <a:schemeClr val="bg1"/>
              </a:solidFill>
            </a:endParaRPr>
          </a:p>
          <a:p>
            <a:pPr lvl="1"/>
            <a:r>
              <a:rPr lang="fr-FR" dirty="0">
                <a:solidFill>
                  <a:schemeClr val="bg1"/>
                </a:solidFill>
              </a:rPr>
              <a:t>Artistes</a:t>
            </a:r>
          </a:p>
          <a:p>
            <a:pPr lvl="1"/>
            <a:r>
              <a:rPr lang="fr-FR" dirty="0" smtClean="0">
                <a:solidFill>
                  <a:schemeClr val="bg1"/>
                </a:solidFill>
              </a:rPr>
              <a:t>Travailleurs-</a:t>
            </a:r>
            <a:r>
              <a:rPr lang="fr-FR" dirty="0" err="1" smtClean="0">
                <a:solidFill>
                  <a:schemeClr val="bg1"/>
                </a:solidFill>
              </a:rPr>
              <a:t>euses</a:t>
            </a:r>
            <a:r>
              <a:rPr lang="fr-FR" dirty="0" smtClean="0">
                <a:solidFill>
                  <a:schemeClr val="bg1"/>
                </a:solidFill>
              </a:rPr>
              <a:t> </a:t>
            </a:r>
            <a:r>
              <a:rPr lang="fr-FR" dirty="0">
                <a:solidFill>
                  <a:schemeClr val="bg1"/>
                </a:solidFill>
              </a:rPr>
              <a:t>dans la </a:t>
            </a:r>
            <a:r>
              <a:rPr lang="fr-FR" dirty="0" smtClean="0">
                <a:solidFill>
                  <a:schemeClr val="bg1"/>
                </a:solidFill>
              </a:rPr>
              <a:t>justice</a:t>
            </a:r>
          </a:p>
          <a:p>
            <a:pPr lvl="1"/>
            <a:r>
              <a:rPr lang="fr-FR" dirty="0" smtClean="0">
                <a:solidFill>
                  <a:schemeClr val="bg1"/>
                </a:solidFill>
              </a:rPr>
              <a:t>Etc.</a:t>
            </a:r>
            <a:endParaRPr lang="fr-FR" dirty="0">
              <a:solidFill>
                <a:schemeClr val="bg1"/>
              </a:solidFill>
            </a:endParaRPr>
          </a:p>
        </p:txBody>
      </p:sp>
    </p:spTree>
    <p:extLst>
      <p:ext uri="{BB962C8B-B14F-4D97-AF65-F5344CB8AC3E}">
        <p14:creationId xmlns:p14="http://schemas.microsoft.com/office/powerpoint/2010/main" val="802396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chemeClr val="bg1"/>
                </a:solidFill>
              </a:rPr>
              <a:t>ToC</a:t>
            </a:r>
            <a:r>
              <a:rPr lang="fr-FR" dirty="0">
                <a:solidFill>
                  <a:schemeClr val="bg1"/>
                </a:solidFill>
              </a:rPr>
              <a:t>  - Méthode HIVOS</a:t>
            </a:r>
          </a:p>
        </p:txBody>
      </p:sp>
      <p:sp>
        <p:nvSpPr>
          <p:cNvPr id="3" name="Espace réservé du contenu 2"/>
          <p:cNvSpPr>
            <a:spLocks noGrp="1"/>
          </p:cNvSpPr>
          <p:nvPr>
            <p:ph idx="1"/>
          </p:nvPr>
        </p:nvSpPr>
        <p:spPr/>
        <p:txBody>
          <a:bodyPr>
            <a:normAutofit/>
          </a:bodyPr>
          <a:lstStyle/>
          <a:p>
            <a:r>
              <a:rPr lang="fr-FR" b="1" dirty="0" smtClean="0">
                <a:solidFill>
                  <a:schemeClr val="bg1"/>
                </a:solidFill>
              </a:rPr>
              <a:t>Institutions et cadres qui favorisent le changement souhaité</a:t>
            </a:r>
          </a:p>
          <a:p>
            <a:pPr lvl="1"/>
            <a:r>
              <a:rPr lang="fr-FR" dirty="0" smtClean="0">
                <a:solidFill>
                  <a:schemeClr val="bg1"/>
                </a:solidFill>
              </a:rPr>
              <a:t>Il </a:t>
            </a:r>
            <a:r>
              <a:rPr lang="fr-FR" dirty="0">
                <a:solidFill>
                  <a:schemeClr val="bg1"/>
                </a:solidFill>
              </a:rPr>
              <a:t>est mal vu de tuer </a:t>
            </a:r>
            <a:r>
              <a:rPr lang="fr-FR" dirty="0" smtClean="0">
                <a:solidFill>
                  <a:schemeClr val="bg1"/>
                </a:solidFill>
              </a:rPr>
              <a:t>et de </a:t>
            </a:r>
            <a:r>
              <a:rPr lang="fr-FR" dirty="0">
                <a:solidFill>
                  <a:schemeClr val="bg1"/>
                </a:solidFill>
              </a:rPr>
              <a:t>faire souffrir des animaux, notamment lorsque cela peut être </a:t>
            </a:r>
            <a:r>
              <a:rPr lang="fr-FR" dirty="0" smtClean="0">
                <a:solidFill>
                  <a:schemeClr val="bg1"/>
                </a:solidFill>
              </a:rPr>
              <a:t>évité. La </a:t>
            </a:r>
            <a:r>
              <a:rPr lang="fr-FR" dirty="0">
                <a:solidFill>
                  <a:schemeClr val="bg1"/>
                </a:solidFill>
              </a:rPr>
              <a:t>majorité des français souhaite que la situation s’améliore pour les animaux, notamment en désindustrialisant les productions animales (changement de forme mais pas de fond</a:t>
            </a:r>
            <a:r>
              <a:rPr lang="fr-FR" dirty="0" smtClean="0">
                <a:solidFill>
                  <a:schemeClr val="bg1"/>
                </a:solidFill>
              </a:rPr>
              <a:t>).</a:t>
            </a:r>
          </a:p>
          <a:p>
            <a:pPr lvl="1"/>
            <a:r>
              <a:rPr lang="fr-FR" dirty="0" smtClean="0">
                <a:solidFill>
                  <a:schemeClr val="bg1"/>
                </a:solidFill>
              </a:rPr>
              <a:t>La majorité des français est favorable à l’interdiction de la corrida, de la chasse le dimanche, aux animaux sauvages dans les cirques, au foie gras, etc…</a:t>
            </a:r>
            <a:endParaRPr lang="fr-FR" dirty="0">
              <a:solidFill>
                <a:schemeClr val="bg1"/>
              </a:solidFill>
            </a:endParaRPr>
          </a:p>
          <a:p>
            <a:pPr lvl="1"/>
            <a:r>
              <a:rPr lang="fr-FR" dirty="0">
                <a:solidFill>
                  <a:schemeClr val="bg1"/>
                </a:solidFill>
              </a:rPr>
              <a:t>60% des français estiment que leurs représentants politiques défendent mal les animaux</a:t>
            </a:r>
          </a:p>
          <a:p>
            <a:pPr lvl="1"/>
            <a:r>
              <a:rPr lang="fr-FR" dirty="0">
                <a:solidFill>
                  <a:schemeClr val="bg1"/>
                </a:solidFill>
              </a:rPr>
              <a:t>Associations et collectifs animalistes répartis sur tout le territoire </a:t>
            </a:r>
            <a:r>
              <a:rPr lang="fr-FR" dirty="0" smtClean="0">
                <a:solidFill>
                  <a:schemeClr val="bg1"/>
                </a:solidFill>
              </a:rPr>
              <a:t>français</a:t>
            </a:r>
            <a:endParaRPr lang="fr-FR" dirty="0">
              <a:solidFill>
                <a:schemeClr val="bg1"/>
              </a:solidFill>
            </a:endParaRPr>
          </a:p>
        </p:txBody>
      </p:sp>
    </p:spTree>
    <p:extLst>
      <p:ext uri="{BB962C8B-B14F-4D97-AF65-F5344CB8AC3E}">
        <p14:creationId xmlns:p14="http://schemas.microsoft.com/office/powerpoint/2010/main" val="1779094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chemeClr val="bg1"/>
                </a:solidFill>
              </a:rPr>
              <a:t>ToC</a:t>
            </a:r>
            <a:r>
              <a:rPr lang="fr-FR" dirty="0">
                <a:solidFill>
                  <a:schemeClr val="bg1"/>
                </a:solidFill>
              </a:rPr>
              <a:t>  - Méthode HIVOS</a:t>
            </a:r>
          </a:p>
        </p:txBody>
      </p:sp>
      <p:sp>
        <p:nvSpPr>
          <p:cNvPr id="3" name="Espace réservé du contenu 2"/>
          <p:cNvSpPr>
            <a:spLocks noGrp="1"/>
          </p:cNvSpPr>
          <p:nvPr>
            <p:ph idx="1"/>
          </p:nvPr>
        </p:nvSpPr>
        <p:spPr/>
        <p:txBody>
          <a:bodyPr>
            <a:normAutofit lnSpcReduction="10000"/>
          </a:bodyPr>
          <a:lstStyle/>
          <a:p>
            <a:r>
              <a:rPr lang="fr-FR" b="1" dirty="0" smtClean="0">
                <a:solidFill>
                  <a:schemeClr val="bg1"/>
                </a:solidFill>
              </a:rPr>
              <a:t>Vision du changement espéré</a:t>
            </a:r>
          </a:p>
          <a:p>
            <a:pPr lvl="1"/>
            <a:r>
              <a:rPr lang="fr-FR" dirty="0">
                <a:solidFill>
                  <a:schemeClr val="bg1"/>
                </a:solidFill>
              </a:rPr>
              <a:t>Abolir l’exploitation animale</a:t>
            </a:r>
          </a:p>
          <a:p>
            <a:pPr lvl="2"/>
            <a:r>
              <a:rPr lang="fr-FR" dirty="0">
                <a:solidFill>
                  <a:schemeClr val="bg1"/>
                </a:solidFill>
              </a:rPr>
              <a:t>Interdire la production et l’importation de produits contenant des ingrédients issus d’animaux</a:t>
            </a:r>
          </a:p>
          <a:p>
            <a:pPr lvl="3"/>
            <a:r>
              <a:rPr lang="fr-FR" dirty="0">
                <a:solidFill>
                  <a:schemeClr val="bg1"/>
                </a:solidFill>
              </a:rPr>
              <a:t>Revoir la filière agricole pour </a:t>
            </a:r>
            <a:r>
              <a:rPr lang="fr-FR" dirty="0" smtClean="0">
                <a:solidFill>
                  <a:schemeClr val="bg1"/>
                </a:solidFill>
              </a:rPr>
              <a:t>(imaginer ?) mettre en place une </a:t>
            </a:r>
            <a:r>
              <a:rPr lang="fr-FR" dirty="0">
                <a:solidFill>
                  <a:schemeClr val="bg1"/>
                </a:solidFill>
              </a:rPr>
              <a:t>agriculture végétale</a:t>
            </a:r>
          </a:p>
          <a:p>
            <a:pPr lvl="3"/>
            <a:r>
              <a:rPr lang="fr-FR" dirty="0" smtClean="0">
                <a:solidFill>
                  <a:schemeClr val="bg1"/>
                </a:solidFill>
              </a:rPr>
              <a:t>Quel </a:t>
            </a:r>
            <a:r>
              <a:rPr lang="fr-FR" dirty="0">
                <a:solidFill>
                  <a:schemeClr val="bg1"/>
                </a:solidFill>
              </a:rPr>
              <a:t>impact pour tous ceux qui travaillent dans ce secteur ?</a:t>
            </a:r>
          </a:p>
          <a:p>
            <a:pPr lvl="2"/>
            <a:r>
              <a:rPr lang="fr-FR" dirty="0">
                <a:solidFill>
                  <a:schemeClr val="bg1"/>
                </a:solidFill>
              </a:rPr>
              <a:t>Interdire l’usage des animaux dans un cadre de loisir</a:t>
            </a:r>
          </a:p>
          <a:p>
            <a:pPr lvl="3"/>
            <a:r>
              <a:rPr lang="fr-FR" dirty="0">
                <a:solidFill>
                  <a:schemeClr val="bg1"/>
                </a:solidFill>
              </a:rPr>
              <a:t>Chasse et pèche</a:t>
            </a:r>
          </a:p>
          <a:p>
            <a:pPr lvl="3"/>
            <a:r>
              <a:rPr lang="fr-FR" dirty="0">
                <a:solidFill>
                  <a:schemeClr val="bg1"/>
                </a:solidFill>
              </a:rPr>
              <a:t>Animaux de spectacle</a:t>
            </a:r>
          </a:p>
          <a:p>
            <a:pPr lvl="2"/>
            <a:r>
              <a:rPr lang="fr-FR" dirty="0">
                <a:solidFill>
                  <a:schemeClr val="bg1"/>
                </a:solidFill>
              </a:rPr>
              <a:t>Rigidifier les lois de protection animale concernant les animaux de compagnie et le l’usage des animaux pour travailler (agriculture, chiens infirmiers, etc.)</a:t>
            </a:r>
          </a:p>
          <a:p>
            <a:pPr lvl="2"/>
            <a:r>
              <a:rPr lang="fr-FR" dirty="0">
                <a:solidFill>
                  <a:schemeClr val="bg1"/>
                </a:solidFill>
              </a:rPr>
              <a:t>Interdire l’expérimentation animale et promouvoir les alternatives et la médecine préventive</a:t>
            </a:r>
          </a:p>
          <a:p>
            <a:pPr lvl="2"/>
            <a:r>
              <a:rPr lang="fr-FR" dirty="0">
                <a:solidFill>
                  <a:schemeClr val="bg1"/>
                </a:solidFill>
              </a:rPr>
              <a:t>Réguler les populations d’animaux sauvages par des méthodes </a:t>
            </a:r>
            <a:r>
              <a:rPr lang="fr-FR" dirty="0" smtClean="0">
                <a:solidFill>
                  <a:schemeClr val="bg1"/>
                </a:solidFill>
              </a:rPr>
              <a:t>non invasives</a:t>
            </a:r>
            <a:endParaRPr lang="fr-FR" dirty="0">
              <a:solidFill>
                <a:schemeClr val="bg1"/>
              </a:solidFill>
            </a:endParaRPr>
          </a:p>
        </p:txBody>
      </p:sp>
    </p:spTree>
    <p:extLst>
      <p:ext uri="{BB962C8B-B14F-4D97-AF65-F5344CB8AC3E}">
        <p14:creationId xmlns:p14="http://schemas.microsoft.com/office/powerpoint/2010/main" val="402869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chemeClr val="bg1"/>
                </a:solidFill>
              </a:rPr>
              <a:t>ToC</a:t>
            </a:r>
            <a:r>
              <a:rPr lang="fr-FR" dirty="0">
                <a:solidFill>
                  <a:schemeClr val="bg1"/>
                </a:solidFill>
              </a:rPr>
              <a:t>  - Méthode HIVOS</a:t>
            </a:r>
          </a:p>
        </p:txBody>
      </p:sp>
      <p:sp>
        <p:nvSpPr>
          <p:cNvPr id="3" name="Espace réservé du contenu 2"/>
          <p:cNvSpPr>
            <a:spLocks noGrp="1"/>
          </p:cNvSpPr>
          <p:nvPr>
            <p:ph idx="1"/>
          </p:nvPr>
        </p:nvSpPr>
        <p:spPr/>
        <p:txBody>
          <a:bodyPr>
            <a:normAutofit/>
          </a:bodyPr>
          <a:lstStyle/>
          <a:p>
            <a:r>
              <a:rPr lang="fr-FR" b="1" dirty="0" smtClean="0">
                <a:solidFill>
                  <a:schemeClr val="bg1"/>
                </a:solidFill>
              </a:rPr>
              <a:t>Vision du changement espéré</a:t>
            </a:r>
          </a:p>
          <a:p>
            <a:pPr lvl="1"/>
            <a:r>
              <a:rPr lang="fr-FR" dirty="0" smtClean="0">
                <a:solidFill>
                  <a:schemeClr val="bg1"/>
                </a:solidFill>
              </a:rPr>
              <a:t>Changer </a:t>
            </a:r>
            <a:r>
              <a:rPr lang="fr-FR" dirty="0">
                <a:solidFill>
                  <a:schemeClr val="bg1"/>
                </a:solidFill>
              </a:rPr>
              <a:t>le rapport aux </a:t>
            </a:r>
            <a:r>
              <a:rPr lang="fr-FR" dirty="0" smtClean="0">
                <a:solidFill>
                  <a:schemeClr val="bg1"/>
                </a:solidFill>
              </a:rPr>
              <a:t>animaux</a:t>
            </a:r>
            <a:endParaRPr lang="fr-FR" dirty="0">
              <a:solidFill>
                <a:schemeClr val="bg1"/>
              </a:solidFill>
            </a:endParaRPr>
          </a:p>
          <a:p>
            <a:pPr lvl="2"/>
            <a:r>
              <a:rPr lang="fr-FR" dirty="0">
                <a:solidFill>
                  <a:schemeClr val="bg1"/>
                </a:solidFill>
              </a:rPr>
              <a:t>Responsabilité versus propriété</a:t>
            </a:r>
          </a:p>
          <a:p>
            <a:pPr lvl="2"/>
            <a:r>
              <a:rPr lang="fr-FR" dirty="0">
                <a:solidFill>
                  <a:schemeClr val="bg1"/>
                </a:solidFill>
              </a:rPr>
              <a:t>Des droits propres et appropriés afin de prendre en compte leurs intérêts dans notre société</a:t>
            </a:r>
          </a:p>
          <a:p>
            <a:pPr lvl="2"/>
            <a:r>
              <a:rPr lang="fr-FR" dirty="0">
                <a:solidFill>
                  <a:schemeClr val="bg1"/>
                </a:solidFill>
              </a:rPr>
              <a:t>Accorder un droit de légitime défense étendue aux </a:t>
            </a:r>
            <a:r>
              <a:rPr lang="fr-FR" dirty="0" smtClean="0">
                <a:solidFill>
                  <a:schemeClr val="bg1"/>
                </a:solidFill>
              </a:rPr>
              <a:t>animaux</a:t>
            </a:r>
            <a:endParaRPr lang="fr-FR" dirty="0">
              <a:solidFill>
                <a:schemeClr val="bg1"/>
              </a:solidFill>
            </a:endParaRPr>
          </a:p>
        </p:txBody>
      </p:sp>
    </p:spTree>
    <p:extLst>
      <p:ext uri="{BB962C8B-B14F-4D97-AF65-F5344CB8AC3E}">
        <p14:creationId xmlns:p14="http://schemas.microsoft.com/office/powerpoint/2010/main" val="1659106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631" y="219456"/>
            <a:ext cx="10515600" cy="1325563"/>
          </a:xfrm>
        </p:spPr>
        <p:txBody>
          <a:bodyPr/>
          <a:lstStyle/>
          <a:p>
            <a:r>
              <a:rPr lang="fr-FR" dirty="0" smtClean="0">
                <a:solidFill>
                  <a:schemeClr val="bg1"/>
                </a:solidFill>
              </a:rPr>
              <a:t>Premier constat sur Rennes</a:t>
            </a:r>
            <a:endParaRPr lang="fr-FR" dirty="0">
              <a:solidFill>
                <a:schemeClr val="bg1"/>
              </a:solidFill>
            </a:endParaRPr>
          </a:p>
        </p:txBody>
      </p:sp>
      <p:pic>
        <p:nvPicPr>
          <p:cNvPr id="1028" name="Picture 4" descr="https://www.breizh-info.com/wp-content/uploads/2017/05/Action-compteu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478" y="1492218"/>
            <a:ext cx="5524500" cy="3457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frx5-1.xx.fbcdn.net/v/t1.0-9/15192693_1008448752616542_5918033156582743683_n.jpg?_nc_cat=0&amp;oh=83405bfe83c080211c75abd96ad135eb&amp;oe=5BE0D5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694" y="219456"/>
            <a:ext cx="5379466" cy="40346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s://scontent-frx5-1.xx.fbcdn.net/v/t1.0-9/17884520_1137132699748146_2157850101369212883_n.jpg?_nc_cat=0&amp;oh=3d6e5e8a630557ac2bc382e7c8b7e5b8&amp;oe=5BCF75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422" y="3390794"/>
            <a:ext cx="5200809" cy="34672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397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chemeClr val="bg1"/>
                </a:solidFill>
              </a:rPr>
              <a:t>ToC</a:t>
            </a:r>
            <a:r>
              <a:rPr lang="fr-FR" dirty="0">
                <a:solidFill>
                  <a:schemeClr val="bg1"/>
                </a:solidFill>
              </a:rPr>
              <a:t>  - Méthode HIVOS</a:t>
            </a:r>
          </a:p>
        </p:txBody>
      </p:sp>
      <p:sp>
        <p:nvSpPr>
          <p:cNvPr id="3" name="Espace réservé du contenu 2"/>
          <p:cNvSpPr>
            <a:spLocks noGrp="1"/>
          </p:cNvSpPr>
          <p:nvPr>
            <p:ph idx="1"/>
          </p:nvPr>
        </p:nvSpPr>
        <p:spPr/>
        <p:txBody>
          <a:bodyPr>
            <a:normAutofit/>
          </a:bodyPr>
          <a:lstStyle/>
          <a:p>
            <a:r>
              <a:rPr lang="fr-FR" b="1" dirty="0" smtClean="0">
                <a:solidFill>
                  <a:schemeClr val="bg1"/>
                </a:solidFill>
              </a:rPr>
              <a:t>Domaines stratégiques</a:t>
            </a:r>
          </a:p>
          <a:p>
            <a:pPr lvl="1"/>
            <a:r>
              <a:rPr lang="fr-FR" sz="2000" dirty="0">
                <a:solidFill>
                  <a:schemeClr val="bg1"/>
                </a:solidFill>
              </a:rPr>
              <a:t>Quels sont les principaux facteurs qui émergent de notre conversation quand nous définissons le changement espéré </a:t>
            </a:r>
            <a:r>
              <a:rPr lang="fr-FR" sz="2000" dirty="0" smtClean="0">
                <a:solidFill>
                  <a:schemeClr val="bg1"/>
                </a:solidFill>
              </a:rPr>
              <a:t>?</a:t>
            </a:r>
          </a:p>
          <a:p>
            <a:pPr lvl="1"/>
            <a:r>
              <a:rPr lang="fr-FR" sz="2000" dirty="0">
                <a:solidFill>
                  <a:schemeClr val="bg1"/>
                </a:solidFill>
              </a:rPr>
              <a:t>Peut-on identifier des catégories ? Parmi tous ces facteurs, peut-on trouver des sortes de convergence ? Peut-on les trier et définir des catégories </a:t>
            </a:r>
            <a:r>
              <a:rPr lang="fr-FR" sz="2000" dirty="0" smtClean="0">
                <a:solidFill>
                  <a:schemeClr val="bg1"/>
                </a:solidFill>
              </a:rPr>
              <a:t>?</a:t>
            </a:r>
          </a:p>
          <a:p>
            <a:pPr lvl="1"/>
            <a:r>
              <a:rPr lang="fr-FR" sz="2000" dirty="0">
                <a:solidFill>
                  <a:schemeClr val="bg1"/>
                </a:solidFill>
              </a:rPr>
              <a:t>Parmi ces catégories, quelles sont celles qui – plus que les autres – peuvent faire progresser le système vers notre changement espéré </a:t>
            </a:r>
            <a:r>
              <a:rPr lang="fr-FR" sz="2000" dirty="0" smtClean="0">
                <a:solidFill>
                  <a:schemeClr val="bg1"/>
                </a:solidFill>
              </a:rPr>
              <a:t>?</a:t>
            </a:r>
          </a:p>
          <a:p>
            <a:pPr lvl="1"/>
            <a:r>
              <a:rPr lang="fr-FR" sz="2000" dirty="0">
                <a:solidFill>
                  <a:schemeClr val="bg1"/>
                </a:solidFill>
              </a:rPr>
              <a:t>En fonction de l’expertise de notre organisation, de son rôle et de ses capacités, à quels domaines pourrions-nous mieux contribuer </a:t>
            </a:r>
            <a:r>
              <a:rPr lang="fr-FR" sz="2000" dirty="0" smtClean="0">
                <a:solidFill>
                  <a:schemeClr val="bg1"/>
                </a:solidFill>
              </a:rPr>
              <a:t>?</a:t>
            </a:r>
          </a:p>
          <a:p>
            <a:pPr lvl="1"/>
            <a:r>
              <a:rPr lang="fr-FR" sz="2000" dirty="0" smtClean="0">
                <a:solidFill>
                  <a:schemeClr val="bg1"/>
                </a:solidFill>
              </a:rPr>
              <a:t>Identifier </a:t>
            </a:r>
            <a:r>
              <a:rPr lang="fr-FR" sz="2000" dirty="0">
                <a:solidFill>
                  <a:schemeClr val="bg1"/>
                </a:solidFill>
              </a:rPr>
              <a:t>ces catégories clé (3 ou 4) et les reformuler de façon à ce que leur valeur stratégique soit claire</a:t>
            </a:r>
            <a:r>
              <a:rPr lang="fr-FR" sz="2000" dirty="0" smtClean="0">
                <a:solidFill>
                  <a:schemeClr val="bg1"/>
                </a:solidFill>
              </a:rPr>
              <a:t>.</a:t>
            </a:r>
          </a:p>
          <a:p>
            <a:pPr lvl="1"/>
            <a:r>
              <a:rPr lang="fr-FR" sz="2000" dirty="0">
                <a:solidFill>
                  <a:schemeClr val="bg1"/>
                </a:solidFill>
              </a:rPr>
              <a:t>Développer un objectif stratégique pour chacune des catégories sélectionnées</a:t>
            </a:r>
          </a:p>
          <a:p>
            <a:pPr lvl="1"/>
            <a:endParaRPr lang="fr-FR" sz="2000" dirty="0"/>
          </a:p>
        </p:txBody>
      </p:sp>
    </p:spTree>
    <p:extLst>
      <p:ext uri="{BB962C8B-B14F-4D97-AF65-F5344CB8AC3E}">
        <p14:creationId xmlns:p14="http://schemas.microsoft.com/office/powerpoint/2010/main" val="3409548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chemeClr val="bg1"/>
                </a:solidFill>
              </a:rPr>
              <a:t>ToC</a:t>
            </a:r>
            <a:r>
              <a:rPr lang="fr-FR" dirty="0">
                <a:solidFill>
                  <a:schemeClr val="bg1"/>
                </a:solidFill>
              </a:rPr>
              <a:t>  - Méthode HIVOS</a:t>
            </a:r>
          </a:p>
        </p:txBody>
      </p:sp>
      <p:sp>
        <p:nvSpPr>
          <p:cNvPr id="3" name="Espace réservé du contenu 2"/>
          <p:cNvSpPr>
            <a:spLocks noGrp="1"/>
          </p:cNvSpPr>
          <p:nvPr>
            <p:ph idx="1"/>
          </p:nvPr>
        </p:nvSpPr>
        <p:spPr/>
        <p:txBody>
          <a:bodyPr>
            <a:normAutofit fontScale="85000" lnSpcReduction="20000"/>
          </a:bodyPr>
          <a:lstStyle/>
          <a:p>
            <a:r>
              <a:rPr lang="fr-FR" b="1" dirty="0" smtClean="0">
                <a:solidFill>
                  <a:schemeClr val="bg1"/>
                </a:solidFill>
              </a:rPr>
              <a:t>Les agents du changement</a:t>
            </a:r>
          </a:p>
          <a:p>
            <a:pPr lvl="1"/>
            <a:r>
              <a:rPr lang="fr-FR" dirty="0">
                <a:solidFill>
                  <a:schemeClr val="bg1"/>
                </a:solidFill>
              </a:rPr>
              <a:t>Identifier les acteurs qui s'inscrivent dans le processus et que nous souhaitons influencer</a:t>
            </a:r>
            <a:r>
              <a:rPr lang="fr-FR" dirty="0" smtClean="0">
                <a:solidFill>
                  <a:schemeClr val="bg1"/>
                </a:solidFill>
              </a:rPr>
              <a:t>.</a:t>
            </a:r>
          </a:p>
          <a:p>
            <a:endParaRPr lang="fr-FR" dirty="0" smtClean="0">
              <a:solidFill>
                <a:schemeClr val="bg1"/>
              </a:solidFill>
            </a:endParaRPr>
          </a:p>
          <a:p>
            <a:r>
              <a:rPr lang="fr-FR" b="1" dirty="0">
                <a:solidFill>
                  <a:schemeClr val="bg1"/>
                </a:solidFill>
              </a:rPr>
              <a:t>Les hypothèses que nous utilisons pour développer notre théorie du changement</a:t>
            </a:r>
          </a:p>
          <a:p>
            <a:pPr lvl="1"/>
            <a:r>
              <a:rPr lang="fr-FR" dirty="0" smtClean="0">
                <a:solidFill>
                  <a:schemeClr val="bg1"/>
                </a:solidFill>
              </a:rPr>
              <a:t>Qu’est-ce </a:t>
            </a:r>
            <a:r>
              <a:rPr lang="fr-FR" dirty="0">
                <a:solidFill>
                  <a:schemeClr val="bg1"/>
                </a:solidFill>
              </a:rPr>
              <a:t>que nous ne voyons pas et que nous avons besoin de voir </a:t>
            </a:r>
            <a:r>
              <a:rPr lang="fr-FR" dirty="0" smtClean="0">
                <a:solidFill>
                  <a:schemeClr val="bg1"/>
                </a:solidFill>
              </a:rPr>
              <a:t>?</a:t>
            </a:r>
          </a:p>
          <a:p>
            <a:pPr lvl="1"/>
            <a:r>
              <a:rPr lang="fr-FR" dirty="0">
                <a:solidFill>
                  <a:schemeClr val="bg1"/>
                </a:solidFill>
              </a:rPr>
              <a:t>Quelles hypothèses devrions-nous reconsidérer au fil du temps </a:t>
            </a:r>
            <a:r>
              <a:rPr lang="fr-FR" dirty="0" smtClean="0">
                <a:solidFill>
                  <a:schemeClr val="bg1"/>
                </a:solidFill>
              </a:rPr>
              <a:t>?</a:t>
            </a:r>
          </a:p>
          <a:p>
            <a:pPr lvl="1"/>
            <a:r>
              <a:rPr lang="fr-FR" dirty="0">
                <a:solidFill>
                  <a:schemeClr val="bg1"/>
                </a:solidFill>
              </a:rPr>
              <a:t>Comment notre (nos) identité(s) et notre expérience de vie passée influent-elles sur la configuration de nos hypothèses </a:t>
            </a:r>
            <a:r>
              <a:rPr lang="fr-FR" dirty="0" smtClean="0">
                <a:solidFill>
                  <a:schemeClr val="bg1"/>
                </a:solidFill>
              </a:rPr>
              <a:t>?</a:t>
            </a:r>
          </a:p>
          <a:p>
            <a:pPr lvl="1"/>
            <a:r>
              <a:rPr lang="fr-FR" dirty="0">
                <a:solidFill>
                  <a:schemeClr val="bg1"/>
                </a:solidFill>
              </a:rPr>
              <a:t>De quels mécanismes disposons-nous pour expliquer et revoir nos hypothèses </a:t>
            </a:r>
            <a:r>
              <a:rPr lang="fr-FR" dirty="0" smtClean="0">
                <a:solidFill>
                  <a:schemeClr val="bg1"/>
                </a:solidFill>
              </a:rPr>
              <a:t>?</a:t>
            </a:r>
          </a:p>
          <a:p>
            <a:pPr lvl="1"/>
            <a:r>
              <a:rPr lang="fr-FR" dirty="0">
                <a:solidFill>
                  <a:schemeClr val="bg1"/>
                </a:solidFill>
              </a:rPr>
              <a:t>Quelles méthodes (individuelles et entre pairs) sont à notre disposition pour renforcer notre processus de réflexion interne </a:t>
            </a:r>
            <a:r>
              <a:rPr lang="fr-FR" dirty="0" smtClean="0">
                <a:solidFill>
                  <a:schemeClr val="bg1"/>
                </a:solidFill>
              </a:rPr>
              <a:t>?</a:t>
            </a:r>
          </a:p>
          <a:p>
            <a:pPr lvl="1"/>
            <a:r>
              <a:rPr lang="fr-FR" dirty="0">
                <a:solidFill>
                  <a:schemeClr val="bg1"/>
                </a:solidFill>
              </a:rPr>
              <a:t>Comment réagissons-nous sur le plan émotionnel quand quelqu’un questionne nos hypothèses </a:t>
            </a:r>
            <a:r>
              <a:rPr lang="fr-FR" dirty="0" smtClean="0">
                <a:solidFill>
                  <a:schemeClr val="bg1"/>
                </a:solidFill>
              </a:rPr>
              <a:t>?</a:t>
            </a:r>
            <a:endParaRPr lang="fr-FR" dirty="0">
              <a:solidFill>
                <a:schemeClr val="bg1"/>
              </a:solidFill>
            </a:endParaRPr>
          </a:p>
        </p:txBody>
      </p:sp>
      <p:pic>
        <p:nvPicPr>
          <p:cNvPr id="5" name="Image 4"/>
          <p:cNvPicPr>
            <a:picLocks noChangeAspect="1"/>
          </p:cNvPicPr>
          <p:nvPr/>
        </p:nvPicPr>
        <p:blipFill>
          <a:blip r:embed="rId2"/>
          <a:stretch>
            <a:fillRect/>
          </a:stretch>
        </p:blipFill>
        <p:spPr>
          <a:xfrm>
            <a:off x="9991184" y="3342011"/>
            <a:ext cx="1143160" cy="371527"/>
          </a:xfrm>
          <a:prstGeom prst="rect">
            <a:avLst/>
          </a:prstGeom>
        </p:spPr>
      </p:pic>
    </p:spTree>
    <p:extLst>
      <p:ext uri="{BB962C8B-B14F-4D97-AF65-F5344CB8AC3E}">
        <p14:creationId xmlns:p14="http://schemas.microsoft.com/office/powerpoint/2010/main" val="2574066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chemeClr val="bg1"/>
                </a:solidFill>
              </a:rPr>
              <a:t>ToC</a:t>
            </a:r>
            <a:r>
              <a:rPr lang="fr-FR" dirty="0">
                <a:solidFill>
                  <a:schemeClr val="bg1"/>
                </a:solidFill>
              </a:rPr>
              <a:t>  - Méthode HIVOS</a:t>
            </a:r>
          </a:p>
        </p:txBody>
      </p:sp>
      <p:sp>
        <p:nvSpPr>
          <p:cNvPr id="3" name="Espace réservé du contenu 2"/>
          <p:cNvSpPr>
            <a:spLocks noGrp="1"/>
          </p:cNvSpPr>
          <p:nvPr>
            <p:ph idx="1"/>
          </p:nvPr>
        </p:nvSpPr>
        <p:spPr/>
        <p:txBody>
          <a:bodyPr>
            <a:normAutofit/>
          </a:bodyPr>
          <a:lstStyle/>
          <a:p>
            <a:r>
              <a:rPr lang="fr-FR" b="1" dirty="0" smtClean="0">
                <a:solidFill>
                  <a:schemeClr val="bg1"/>
                </a:solidFill>
              </a:rPr>
              <a:t>Les </a:t>
            </a:r>
            <a:r>
              <a:rPr lang="fr-FR" b="1" dirty="0">
                <a:solidFill>
                  <a:schemeClr val="bg1"/>
                </a:solidFill>
              </a:rPr>
              <a:t>hypothèses que nous utilisons pour développer notre théorie du changement</a:t>
            </a:r>
          </a:p>
          <a:p>
            <a:pPr lvl="1">
              <a:buFont typeface="Wingdings" panose="05000000000000000000" pitchFamily="2" charset="2"/>
              <a:buChar char="Ø"/>
            </a:pPr>
            <a:r>
              <a:rPr lang="fr-FR" dirty="0" smtClean="0">
                <a:solidFill>
                  <a:schemeClr val="bg1"/>
                </a:solidFill>
              </a:rPr>
              <a:t> Certaines populations sont réticentes au changement</a:t>
            </a:r>
          </a:p>
          <a:p>
            <a:pPr lvl="2">
              <a:buFont typeface="Wingdings" panose="05000000000000000000" pitchFamily="2" charset="2"/>
              <a:buChar char="Ø"/>
            </a:pPr>
            <a:r>
              <a:rPr lang="fr-FR" sz="2200" dirty="0">
                <a:solidFill>
                  <a:schemeClr val="bg1"/>
                </a:solidFill>
              </a:rPr>
              <a:t> </a:t>
            </a:r>
            <a:r>
              <a:rPr lang="fr-FR" sz="2200" dirty="0" smtClean="0">
                <a:solidFill>
                  <a:schemeClr val="bg1"/>
                </a:solidFill>
              </a:rPr>
              <a:t>Populations agricoles</a:t>
            </a:r>
          </a:p>
          <a:p>
            <a:pPr lvl="2">
              <a:buFont typeface="Wingdings" panose="05000000000000000000" pitchFamily="2" charset="2"/>
              <a:buChar char="Ø"/>
            </a:pPr>
            <a:r>
              <a:rPr lang="fr-FR" sz="2200" dirty="0" smtClean="0">
                <a:solidFill>
                  <a:schemeClr val="bg1"/>
                </a:solidFill>
              </a:rPr>
              <a:t> Populations croyantes</a:t>
            </a:r>
          </a:p>
          <a:p>
            <a:pPr lvl="2">
              <a:buFont typeface="Wingdings" panose="05000000000000000000" pitchFamily="2" charset="2"/>
              <a:buChar char="Ø"/>
            </a:pPr>
            <a:r>
              <a:rPr lang="fr-FR" sz="2200" dirty="0">
                <a:solidFill>
                  <a:schemeClr val="bg1"/>
                </a:solidFill>
              </a:rPr>
              <a:t> </a:t>
            </a:r>
            <a:r>
              <a:rPr lang="fr-FR" sz="2200" dirty="0" smtClean="0">
                <a:solidFill>
                  <a:schemeClr val="bg1"/>
                </a:solidFill>
              </a:rPr>
              <a:t>Populations </a:t>
            </a:r>
            <a:r>
              <a:rPr lang="fr-FR" sz="2200" dirty="0" err="1" smtClean="0">
                <a:solidFill>
                  <a:schemeClr val="bg1"/>
                </a:solidFill>
              </a:rPr>
              <a:t>spécistes</a:t>
            </a:r>
            <a:endParaRPr lang="fr-FR" sz="2200" dirty="0" smtClean="0">
              <a:solidFill>
                <a:schemeClr val="bg1"/>
              </a:solidFill>
            </a:endParaRPr>
          </a:p>
          <a:p>
            <a:pPr lvl="1">
              <a:buFont typeface="Wingdings" panose="05000000000000000000" pitchFamily="2" charset="2"/>
              <a:buChar char="Ø"/>
            </a:pPr>
            <a:r>
              <a:rPr lang="fr-FR" dirty="0" smtClean="0">
                <a:solidFill>
                  <a:schemeClr val="bg1"/>
                </a:solidFill>
              </a:rPr>
              <a:t> Certaines populations n’ont pas intérêt au changement</a:t>
            </a:r>
          </a:p>
          <a:p>
            <a:pPr lvl="2">
              <a:buFont typeface="Wingdings" panose="05000000000000000000" pitchFamily="2" charset="2"/>
              <a:buChar char="Ø"/>
            </a:pPr>
            <a:r>
              <a:rPr lang="fr-FR" sz="2200" dirty="0">
                <a:solidFill>
                  <a:schemeClr val="bg1"/>
                </a:solidFill>
              </a:rPr>
              <a:t> </a:t>
            </a:r>
            <a:r>
              <a:rPr lang="fr-FR" sz="2200" dirty="0" smtClean="0">
                <a:solidFill>
                  <a:schemeClr val="bg1"/>
                </a:solidFill>
              </a:rPr>
              <a:t>Personnes vivant de l’exploitation des animaux</a:t>
            </a:r>
          </a:p>
          <a:p>
            <a:pPr lvl="3">
              <a:buFont typeface="Wingdings" panose="05000000000000000000" pitchFamily="2" charset="2"/>
              <a:buChar char="Ø"/>
            </a:pPr>
            <a:r>
              <a:rPr lang="fr-FR" sz="2000" dirty="0">
                <a:solidFill>
                  <a:schemeClr val="bg1"/>
                </a:solidFill>
              </a:rPr>
              <a:t> </a:t>
            </a:r>
            <a:r>
              <a:rPr lang="fr-FR" sz="2000" dirty="0" smtClean="0">
                <a:solidFill>
                  <a:schemeClr val="bg1"/>
                </a:solidFill>
              </a:rPr>
              <a:t>Agriculteurs ou ouvriers agricoles</a:t>
            </a:r>
          </a:p>
          <a:p>
            <a:pPr lvl="3">
              <a:buFont typeface="Wingdings" panose="05000000000000000000" pitchFamily="2" charset="2"/>
              <a:buChar char="Ø"/>
            </a:pPr>
            <a:r>
              <a:rPr lang="fr-FR" sz="2000" dirty="0" smtClean="0">
                <a:solidFill>
                  <a:schemeClr val="bg1"/>
                </a:solidFill>
              </a:rPr>
              <a:t> Travailleurs (cadres, employés, ouvriers) de l’industrie agro-alimentaires</a:t>
            </a:r>
          </a:p>
          <a:p>
            <a:pPr lvl="3">
              <a:buFont typeface="Wingdings" panose="05000000000000000000" pitchFamily="2" charset="2"/>
              <a:buChar char="Ø"/>
            </a:pPr>
            <a:r>
              <a:rPr lang="fr-FR" sz="2000" dirty="0">
                <a:solidFill>
                  <a:schemeClr val="bg1"/>
                </a:solidFill>
              </a:rPr>
              <a:t> </a:t>
            </a:r>
            <a:r>
              <a:rPr lang="fr-FR" sz="2000" dirty="0" smtClean="0">
                <a:solidFill>
                  <a:schemeClr val="bg1"/>
                </a:solidFill>
              </a:rPr>
              <a:t>Sous traitants</a:t>
            </a:r>
          </a:p>
        </p:txBody>
      </p:sp>
    </p:spTree>
    <p:extLst>
      <p:ext uri="{BB962C8B-B14F-4D97-AF65-F5344CB8AC3E}">
        <p14:creationId xmlns:p14="http://schemas.microsoft.com/office/powerpoint/2010/main" val="3963355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chemeClr val="bg1"/>
                </a:solidFill>
              </a:rPr>
              <a:t>ToC</a:t>
            </a:r>
            <a:r>
              <a:rPr lang="fr-FR" dirty="0">
                <a:solidFill>
                  <a:schemeClr val="bg1"/>
                </a:solidFill>
              </a:rPr>
              <a:t>  - Méthode HIVOS</a:t>
            </a:r>
          </a:p>
        </p:txBody>
      </p:sp>
      <p:sp>
        <p:nvSpPr>
          <p:cNvPr id="3" name="Espace réservé du contenu 2"/>
          <p:cNvSpPr>
            <a:spLocks noGrp="1"/>
          </p:cNvSpPr>
          <p:nvPr>
            <p:ph idx="1"/>
          </p:nvPr>
        </p:nvSpPr>
        <p:spPr/>
        <p:txBody>
          <a:bodyPr>
            <a:normAutofit fontScale="92500" lnSpcReduction="10000"/>
          </a:bodyPr>
          <a:lstStyle/>
          <a:p>
            <a:r>
              <a:rPr lang="fr-FR" b="1" dirty="0" smtClean="0">
                <a:solidFill>
                  <a:schemeClr val="bg1"/>
                </a:solidFill>
              </a:rPr>
              <a:t>Les </a:t>
            </a:r>
            <a:r>
              <a:rPr lang="fr-FR" b="1" dirty="0">
                <a:solidFill>
                  <a:schemeClr val="bg1"/>
                </a:solidFill>
              </a:rPr>
              <a:t>hypothèses que nous utilisons pour développer notre théorie du </a:t>
            </a:r>
            <a:r>
              <a:rPr lang="fr-FR" b="1" dirty="0" smtClean="0">
                <a:solidFill>
                  <a:schemeClr val="bg1"/>
                </a:solidFill>
              </a:rPr>
              <a:t>changement</a:t>
            </a:r>
          </a:p>
          <a:p>
            <a:pPr lvl="1">
              <a:buFont typeface="Wingdings" panose="05000000000000000000" pitchFamily="2" charset="2"/>
              <a:buChar char="Ø"/>
            </a:pPr>
            <a:r>
              <a:rPr lang="fr-FR" dirty="0" smtClean="0">
                <a:solidFill>
                  <a:schemeClr val="bg1"/>
                </a:solidFill>
              </a:rPr>
              <a:t> Certaines luttes sont territoriales</a:t>
            </a:r>
          </a:p>
          <a:p>
            <a:pPr lvl="2">
              <a:buFont typeface="Wingdings" panose="05000000000000000000" pitchFamily="2" charset="2"/>
              <a:buChar char="Ø"/>
            </a:pPr>
            <a:r>
              <a:rPr lang="fr-FR" dirty="0">
                <a:solidFill>
                  <a:schemeClr val="bg1"/>
                </a:solidFill>
              </a:rPr>
              <a:t> </a:t>
            </a:r>
            <a:r>
              <a:rPr lang="fr-FR" dirty="0" smtClean="0">
                <a:solidFill>
                  <a:schemeClr val="bg1"/>
                </a:solidFill>
              </a:rPr>
              <a:t>Les actions anti-corrida en Bretagne ne fonctionnent pas</a:t>
            </a:r>
          </a:p>
          <a:p>
            <a:pPr lvl="2">
              <a:buFont typeface="Wingdings" panose="05000000000000000000" pitchFamily="2" charset="2"/>
              <a:buChar char="Ø"/>
            </a:pPr>
            <a:r>
              <a:rPr lang="fr-FR" dirty="0" smtClean="0">
                <a:solidFill>
                  <a:schemeClr val="bg1"/>
                </a:solidFill>
              </a:rPr>
              <a:t> Le mouvement a ses spécificité en fonction du pays</a:t>
            </a:r>
          </a:p>
          <a:p>
            <a:pPr lvl="3">
              <a:buFont typeface="Wingdings" panose="05000000000000000000" pitchFamily="2" charset="2"/>
              <a:buChar char="Ø"/>
            </a:pPr>
            <a:r>
              <a:rPr lang="fr-FR" dirty="0" smtClean="0">
                <a:solidFill>
                  <a:schemeClr val="bg1"/>
                </a:solidFill>
              </a:rPr>
              <a:t> Aux USA il n’y a pas de campagne contre le foie gras parce qu’on en mange assez peu</a:t>
            </a:r>
          </a:p>
          <a:p>
            <a:pPr lvl="3">
              <a:buFont typeface="Wingdings" panose="05000000000000000000" pitchFamily="2" charset="2"/>
              <a:buChar char="Ø"/>
            </a:pPr>
            <a:r>
              <a:rPr lang="fr-FR" dirty="0">
                <a:solidFill>
                  <a:schemeClr val="bg1"/>
                </a:solidFill>
              </a:rPr>
              <a:t> </a:t>
            </a:r>
            <a:r>
              <a:rPr lang="fr-FR" dirty="0" smtClean="0">
                <a:solidFill>
                  <a:schemeClr val="bg1"/>
                </a:solidFill>
              </a:rPr>
              <a:t>En France, si.</a:t>
            </a:r>
          </a:p>
          <a:p>
            <a:pPr lvl="2">
              <a:buFont typeface="Wingdings" panose="05000000000000000000" pitchFamily="2" charset="2"/>
              <a:buChar char="Ø"/>
            </a:pPr>
            <a:r>
              <a:rPr lang="fr-FR" dirty="0">
                <a:solidFill>
                  <a:schemeClr val="bg1"/>
                </a:solidFill>
              </a:rPr>
              <a:t> </a:t>
            </a:r>
            <a:r>
              <a:rPr lang="fr-FR" dirty="0" smtClean="0">
                <a:solidFill>
                  <a:schemeClr val="bg1"/>
                </a:solidFill>
              </a:rPr>
              <a:t>Peut-être faut-il faire la même chose en fonction des cultures régionales ?</a:t>
            </a:r>
          </a:p>
          <a:p>
            <a:pPr lvl="3">
              <a:buFont typeface="Wingdings" panose="05000000000000000000" pitchFamily="2" charset="2"/>
              <a:buChar char="Ø"/>
            </a:pPr>
            <a:r>
              <a:rPr lang="fr-FR" dirty="0" smtClean="0">
                <a:solidFill>
                  <a:schemeClr val="bg1"/>
                </a:solidFill>
              </a:rPr>
              <a:t> Sud-ouest : foie-gras mais on en mange partout</a:t>
            </a:r>
          </a:p>
          <a:p>
            <a:pPr lvl="3">
              <a:buFont typeface="Wingdings" panose="05000000000000000000" pitchFamily="2" charset="2"/>
              <a:buChar char="Ø"/>
            </a:pPr>
            <a:r>
              <a:rPr lang="fr-FR" dirty="0">
                <a:solidFill>
                  <a:schemeClr val="bg1"/>
                </a:solidFill>
              </a:rPr>
              <a:t> </a:t>
            </a:r>
            <a:r>
              <a:rPr lang="fr-FR" dirty="0" smtClean="0">
                <a:solidFill>
                  <a:schemeClr val="bg1"/>
                </a:solidFill>
              </a:rPr>
              <a:t>Sud-est : corrida</a:t>
            </a:r>
          </a:p>
          <a:p>
            <a:pPr lvl="3">
              <a:buFont typeface="Wingdings" panose="05000000000000000000" pitchFamily="2" charset="2"/>
              <a:buChar char="Ø"/>
            </a:pPr>
            <a:r>
              <a:rPr lang="fr-FR" dirty="0">
                <a:solidFill>
                  <a:schemeClr val="bg1"/>
                </a:solidFill>
              </a:rPr>
              <a:t> </a:t>
            </a:r>
            <a:r>
              <a:rPr lang="fr-FR" dirty="0" smtClean="0">
                <a:solidFill>
                  <a:schemeClr val="bg1"/>
                </a:solidFill>
              </a:rPr>
              <a:t>Bretagne (et plus largement la région « grand ouest ») : agriculture intensive, élevage,  production laitière, de viande porcine</a:t>
            </a:r>
          </a:p>
          <a:p>
            <a:pPr lvl="3">
              <a:buFont typeface="Wingdings" panose="05000000000000000000" pitchFamily="2" charset="2"/>
              <a:buChar char="Ø"/>
            </a:pPr>
            <a:r>
              <a:rPr lang="fr-FR" dirty="0" smtClean="0">
                <a:solidFill>
                  <a:schemeClr val="bg1"/>
                </a:solidFill>
              </a:rPr>
              <a:t> Un peu partout : production de viande de volaille, grandes cultures céréalières,   sensibilisation, etc.</a:t>
            </a:r>
          </a:p>
          <a:p>
            <a:pPr lvl="1">
              <a:buFont typeface="Wingdings" panose="05000000000000000000" pitchFamily="2" charset="2"/>
              <a:buChar char="Ø"/>
            </a:pPr>
            <a:r>
              <a:rPr lang="fr-FR" dirty="0">
                <a:solidFill>
                  <a:schemeClr val="bg1"/>
                </a:solidFill>
              </a:rPr>
              <a:t> Nécessite un véritable travail sociologique pour tester ces </a:t>
            </a:r>
            <a:r>
              <a:rPr lang="fr-FR" dirty="0" smtClean="0">
                <a:solidFill>
                  <a:schemeClr val="bg1"/>
                </a:solidFill>
              </a:rPr>
              <a:t>hypothèses</a:t>
            </a:r>
            <a:endParaRPr lang="fr-FR" dirty="0">
              <a:solidFill>
                <a:schemeClr val="bg1"/>
              </a:solidFill>
            </a:endParaRPr>
          </a:p>
        </p:txBody>
      </p:sp>
    </p:spTree>
    <p:extLst>
      <p:ext uri="{BB962C8B-B14F-4D97-AF65-F5344CB8AC3E}">
        <p14:creationId xmlns:p14="http://schemas.microsoft.com/office/powerpoint/2010/main" val="3394771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2584" y="2449957"/>
            <a:ext cx="10515600" cy="1325563"/>
          </a:xfrm>
        </p:spPr>
        <p:txBody>
          <a:bodyPr>
            <a:noAutofit/>
          </a:bodyPr>
          <a:lstStyle/>
          <a:p>
            <a:pPr algn="ctr"/>
            <a:r>
              <a:rPr lang="fr-FR" sz="7200" b="1" dirty="0" smtClean="0">
                <a:solidFill>
                  <a:schemeClr val="bg1"/>
                </a:solidFill>
              </a:rPr>
              <a:t>Faut-il territorialiser les modes d’action ?</a:t>
            </a:r>
            <a:endParaRPr lang="fr-FR" sz="7200" b="1" dirty="0">
              <a:solidFill>
                <a:schemeClr val="bg1"/>
              </a:solidFill>
            </a:endParaRPr>
          </a:p>
        </p:txBody>
      </p:sp>
      <p:pic>
        <p:nvPicPr>
          <p:cNvPr id="4" name="Picture 2" descr="https://scontent-mrs1-1.xx.fbcdn.net/v/t1.0-0/q81/s526x296/36308730_1790093081072301_6904675079582384128_n.jpg?_nc_cat=0&amp;oh=41484c796287defdbdf8805bb77aa81a&amp;oe=5BCFC6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81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064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Faut-il territorialiser les modes d’action ?</a:t>
            </a:r>
          </a:p>
        </p:txBody>
      </p:sp>
      <p:sp>
        <p:nvSpPr>
          <p:cNvPr id="3" name="Espace réservé du contenu 2"/>
          <p:cNvSpPr>
            <a:spLocks noGrp="1"/>
          </p:cNvSpPr>
          <p:nvPr>
            <p:ph idx="1"/>
          </p:nvPr>
        </p:nvSpPr>
        <p:spPr/>
        <p:txBody>
          <a:bodyPr>
            <a:normAutofit/>
          </a:bodyPr>
          <a:lstStyle/>
          <a:p>
            <a:pPr marL="571500" indent="-571500">
              <a:buFont typeface="+mj-lt"/>
              <a:buAutoNum type="romanUcPeriod"/>
            </a:pPr>
            <a:r>
              <a:rPr lang="fr-FR" dirty="0" smtClean="0">
                <a:solidFill>
                  <a:schemeClr val="bg1"/>
                </a:solidFill>
              </a:rPr>
              <a:t>Problématisation</a:t>
            </a:r>
          </a:p>
          <a:p>
            <a:pPr marL="914400" lvl="1" indent="-457200">
              <a:buFont typeface="+mj-lt"/>
              <a:buAutoNum type="alphaLcPeriod"/>
            </a:pPr>
            <a:r>
              <a:rPr lang="fr-FR" dirty="0" smtClean="0">
                <a:solidFill>
                  <a:schemeClr val="bg1"/>
                </a:solidFill>
              </a:rPr>
              <a:t>L’inégalité des chances</a:t>
            </a:r>
          </a:p>
          <a:p>
            <a:pPr marL="914400" lvl="1" indent="-457200">
              <a:buFont typeface="+mj-lt"/>
              <a:buAutoNum type="alphaLcPeriod"/>
            </a:pPr>
            <a:r>
              <a:rPr lang="fr-FR" dirty="0" smtClean="0">
                <a:solidFill>
                  <a:schemeClr val="bg1"/>
                </a:solidFill>
              </a:rPr>
              <a:t>L’exploitation animale comme fait social</a:t>
            </a:r>
          </a:p>
          <a:p>
            <a:pPr marL="914400" lvl="1" indent="-457200">
              <a:buFont typeface="+mj-lt"/>
              <a:buAutoNum type="alphaLcPeriod"/>
            </a:pPr>
            <a:r>
              <a:rPr lang="fr-FR" dirty="0" smtClean="0">
                <a:solidFill>
                  <a:schemeClr val="bg1"/>
                </a:solidFill>
              </a:rPr>
              <a:t>L’appartenance territoriale et la question animale</a:t>
            </a:r>
          </a:p>
          <a:p>
            <a:pPr marL="571500" indent="-571500">
              <a:buFont typeface="+mj-lt"/>
              <a:buAutoNum type="romanUcPeriod"/>
            </a:pPr>
            <a:r>
              <a:rPr lang="fr-FR" dirty="0" smtClean="0">
                <a:solidFill>
                  <a:schemeClr val="bg1"/>
                </a:solidFill>
              </a:rPr>
              <a:t>Eléments de cadrage et hypothèses</a:t>
            </a:r>
          </a:p>
          <a:p>
            <a:pPr marL="914400" lvl="1" indent="-457200">
              <a:buFont typeface="+mj-lt"/>
              <a:buAutoNum type="alphaLcPeriod"/>
            </a:pPr>
            <a:r>
              <a:rPr lang="fr-FR" dirty="0" smtClean="0">
                <a:solidFill>
                  <a:schemeClr val="bg1"/>
                </a:solidFill>
              </a:rPr>
              <a:t>Qu’est-ce que la ruralité ?</a:t>
            </a:r>
          </a:p>
          <a:p>
            <a:pPr marL="914400" lvl="1" indent="-457200">
              <a:buFont typeface="+mj-lt"/>
              <a:buAutoNum type="alphaLcPeriod"/>
            </a:pPr>
            <a:r>
              <a:rPr lang="fr-FR" dirty="0" smtClean="0">
                <a:solidFill>
                  <a:schemeClr val="bg1"/>
                </a:solidFill>
              </a:rPr>
              <a:t>Les représentations sociales et l’imaginaire de la ruralité</a:t>
            </a:r>
          </a:p>
          <a:p>
            <a:pPr marL="914400" lvl="1" indent="-457200">
              <a:buFont typeface="+mj-lt"/>
              <a:buAutoNum type="alphaLcPeriod"/>
            </a:pPr>
            <a:r>
              <a:rPr lang="fr-FR" dirty="0" smtClean="0">
                <a:solidFill>
                  <a:schemeClr val="bg1"/>
                </a:solidFill>
              </a:rPr>
              <a:t>Les aspects politiques </a:t>
            </a:r>
          </a:p>
          <a:p>
            <a:pPr marL="571500" indent="-571500">
              <a:buFont typeface="+mj-lt"/>
              <a:buAutoNum type="romanUcPeriod"/>
            </a:pPr>
            <a:r>
              <a:rPr lang="fr-FR" dirty="0" smtClean="0">
                <a:solidFill>
                  <a:schemeClr val="bg1"/>
                </a:solidFill>
              </a:rPr>
              <a:t>Les animaux et les ruraux</a:t>
            </a:r>
          </a:p>
        </p:txBody>
      </p:sp>
    </p:spTree>
    <p:extLst>
      <p:ext uri="{BB962C8B-B14F-4D97-AF65-F5344CB8AC3E}">
        <p14:creationId xmlns:p14="http://schemas.microsoft.com/office/powerpoint/2010/main" val="868926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L’inégalité des chances</a:t>
            </a:r>
            <a:endParaRPr lang="fr-FR" dirty="0">
              <a:solidFill>
                <a:schemeClr val="bg1"/>
              </a:solidFill>
            </a:endParaRPr>
          </a:p>
        </p:txBody>
      </p:sp>
      <p:sp>
        <p:nvSpPr>
          <p:cNvPr id="3" name="Espace réservé du contenu 2"/>
          <p:cNvSpPr>
            <a:spLocks noGrp="1"/>
          </p:cNvSpPr>
          <p:nvPr>
            <p:ph idx="1"/>
          </p:nvPr>
        </p:nvSpPr>
        <p:spPr/>
        <p:txBody>
          <a:bodyPr>
            <a:normAutofit/>
          </a:bodyPr>
          <a:lstStyle/>
          <a:p>
            <a:r>
              <a:rPr lang="fr-FR" dirty="0" smtClean="0">
                <a:solidFill>
                  <a:schemeClr val="bg1"/>
                </a:solidFill>
              </a:rPr>
              <a:t>L’</a:t>
            </a:r>
            <a:r>
              <a:rPr lang="fr-FR" dirty="0" err="1" smtClean="0">
                <a:solidFill>
                  <a:schemeClr val="bg1"/>
                </a:solidFill>
              </a:rPr>
              <a:t>animalisme</a:t>
            </a:r>
            <a:r>
              <a:rPr lang="fr-FR" dirty="0" smtClean="0">
                <a:solidFill>
                  <a:schemeClr val="bg1"/>
                </a:solidFill>
              </a:rPr>
              <a:t> (ou le véganisme) est inégalement répandu dans la société</a:t>
            </a:r>
          </a:p>
          <a:p>
            <a:r>
              <a:rPr lang="fr-FR" dirty="0" smtClean="0">
                <a:solidFill>
                  <a:schemeClr val="bg1"/>
                </a:solidFill>
              </a:rPr>
              <a:t>Des disparités dans la diffusion en fonction de l’âge, du genre, de l’origine sociale, du niveau de diplôme, de l’appartenance territoriale, etc.</a:t>
            </a:r>
          </a:p>
          <a:p>
            <a:r>
              <a:rPr lang="fr-FR" dirty="0" smtClean="0">
                <a:solidFill>
                  <a:schemeClr val="bg1"/>
                </a:solidFill>
              </a:rPr>
              <a:t>Des freins aux changements propres à certaines catégories sociales</a:t>
            </a:r>
          </a:p>
          <a:p>
            <a:r>
              <a:rPr lang="fr-FR" dirty="0" smtClean="0">
                <a:solidFill>
                  <a:schemeClr val="bg1"/>
                </a:solidFill>
              </a:rPr>
              <a:t>Nous n’avons pas </a:t>
            </a:r>
            <a:r>
              <a:rPr lang="fr-FR" dirty="0" err="1" smtClean="0">
                <a:solidFill>
                  <a:schemeClr val="bg1"/>
                </a:solidFill>
              </a:rPr>
              <a:t>tou</a:t>
            </a:r>
            <a:r>
              <a:rPr lang="fr-FR" dirty="0" smtClean="0">
                <a:solidFill>
                  <a:schemeClr val="bg1"/>
                </a:solidFill>
              </a:rPr>
              <a:t>-</a:t>
            </a:r>
            <a:r>
              <a:rPr lang="fr-FR" dirty="0" err="1" smtClean="0">
                <a:solidFill>
                  <a:schemeClr val="bg1"/>
                </a:solidFill>
              </a:rPr>
              <a:t>te-s</a:t>
            </a:r>
            <a:r>
              <a:rPr lang="fr-FR" dirty="0" smtClean="0">
                <a:solidFill>
                  <a:schemeClr val="bg1"/>
                </a:solidFill>
              </a:rPr>
              <a:t> les mêmes chances de devenir végane</a:t>
            </a:r>
          </a:p>
        </p:txBody>
      </p:sp>
    </p:spTree>
    <p:extLst>
      <p:ext uri="{BB962C8B-B14F-4D97-AF65-F5344CB8AC3E}">
        <p14:creationId xmlns:p14="http://schemas.microsoft.com/office/powerpoint/2010/main" val="3834451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L’exploitation animale comme fait social</a:t>
            </a:r>
            <a:endParaRPr lang="fr-FR" dirty="0">
              <a:solidFill>
                <a:schemeClr val="bg1"/>
              </a:solidFill>
            </a:endParaRPr>
          </a:p>
        </p:txBody>
      </p:sp>
      <p:sp>
        <p:nvSpPr>
          <p:cNvPr id="3" name="Espace réservé du contenu 2"/>
          <p:cNvSpPr>
            <a:spLocks noGrp="1"/>
          </p:cNvSpPr>
          <p:nvPr>
            <p:ph idx="1"/>
          </p:nvPr>
        </p:nvSpPr>
        <p:spPr/>
        <p:txBody>
          <a:bodyPr>
            <a:normAutofit/>
          </a:bodyPr>
          <a:lstStyle/>
          <a:p>
            <a:r>
              <a:rPr lang="fr-FR" dirty="0" smtClean="0">
                <a:solidFill>
                  <a:schemeClr val="bg1"/>
                </a:solidFill>
              </a:rPr>
              <a:t>« </a:t>
            </a:r>
            <a:r>
              <a:rPr lang="fr-FR" dirty="0">
                <a:solidFill>
                  <a:schemeClr val="bg1"/>
                </a:solidFill>
              </a:rPr>
              <a:t>Toute manière d'agir, de penser, de sentir, fixée ou non, susceptible d'exercer sur l'individu une contrainte extérieure; et, qui est générale dans l'étendue d'une société donnée tout en ayant une existence propre, indépendante de ses diverses manifestations au niveau individuel. </a:t>
            </a:r>
            <a:r>
              <a:rPr lang="fr-FR" dirty="0" smtClean="0">
                <a:solidFill>
                  <a:schemeClr val="bg1"/>
                </a:solidFill>
              </a:rPr>
              <a:t>» </a:t>
            </a:r>
            <a:r>
              <a:rPr lang="fr-FR" dirty="0" err="1" smtClean="0">
                <a:solidFill>
                  <a:schemeClr val="bg1"/>
                </a:solidFill>
              </a:rPr>
              <a:t>Durkeim</a:t>
            </a:r>
            <a:endParaRPr lang="fr-FR" dirty="0" smtClean="0">
              <a:solidFill>
                <a:schemeClr val="bg1"/>
              </a:solidFill>
            </a:endParaRPr>
          </a:p>
          <a:p>
            <a:r>
              <a:rPr lang="fr-FR" dirty="0" smtClean="0">
                <a:solidFill>
                  <a:schemeClr val="bg1"/>
                </a:solidFill>
              </a:rPr>
              <a:t>L’exploitation animale est :</a:t>
            </a:r>
          </a:p>
          <a:p>
            <a:pPr lvl="1"/>
            <a:r>
              <a:rPr lang="fr-FR" dirty="0" smtClean="0">
                <a:solidFill>
                  <a:schemeClr val="bg1"/>
                </a:solidFill>
              </a:rPr>
              <a:t>Une réalité collective</a:t>
            </a:r>
          </a:p>
          <a:p>
            <a:pPr lvl="1"/>
            <a:r>
              <a:rPr lang="fr-FR" dirty="0" smtClean="0">
                <a:solidFill>
                  <a:schemeClr val="bg1"/>
                </a:solidFill>
              </a:rPr>
              <a:t>Stable dans le temps</a:t>
            </a:r>
          </a:p>
          <a:p>
            <a:pPr lvl="1"/>
            <a:r>
              <a:rPr lang="fr-FR" dirty="0" smtClean="0">
                <a:solidFill>
                  <a:schemeClr val="bg1"/>
                </a:solidFill>
              </a:rPr>
              <a:t>Extérieure aux individus humains</a:t>
            </a:r>
          </a:p>
          <a:p>
            <a:pPr lvl="1"/>
            <a:r>
              <a:rPr lang="fr-FR" dirty="0" smtClean="0">
                <a:solidFill>
                  <a:schemeClr val="bg1"/>
                </a:solidFill>
              </a:rPr>
              <a:t>S’impose aux individus</a:t>
            </a:r>
          </a:p>
        </p:txBody>
      </p:sp>
    </p:spTree>
    <p:extLst>
      <p:ext uri="{BB962C8B-B14F-4D97-AF65-F5344CB8AC3E}">
        <p14:creationId xmlns:p14="http://schemas.microsoft.com/office/powerpoint/2010/main" val="541348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solidFill>
                  <a:schemeClr val="bg1"/>
                </a:solidFill>
              </a:rPr>
              <a:t>Idées répandues</a:t>
            </a:r>
          </a:p>
          <a:p>
            <a:pPr lvl="1"/>
            <a:r>
              <a:rPr lang="fr-FR" dirty="0" smtClean="0">
                <a:solidFill>
                  <a:schemeClr val="bg1"/>
                </a:solidFill>
              </a:rPr>
              <a:t>Le véganisme est un phénomène urbain</a:t>
            </a:r>
          </a:p>
          <a:p>
            <a:pPr lvl="1"/>
            <a:r>
              <a:rPr lang="fr-FR" dirty="0" smtClean="0">
                <a:solidFill>
                  <a:schemeClr val="bg1"/>
                </a:solidFill>
              </a:rPr>
              <a:t>Les ruraux sont plus conservateurs</a:t>
            </a:r>
          </a:p>
          <a:p>
            <a:r>
              <a:rPr lang="fr-FR" dirty="0" smtClean="0">
                <a:solidFill>
                  <a:schemeClr val="bg1"/>
                </a:solidFill>
              </a:rPr>
              <a:t>Y-a-t-il une opposition villes/campagnes sur la question animale ?</a:t>
            </a:r>
          </a:p>
          <a:p>
            <a:r>
              <a:rPr lang="fr-FR" dirty="0" smtClean="0">
                <a:solidFill>
                  <a:schemeClr val="bg1"/>
                </a:solidFill>
              </a:rPr>
              <a:t>Y-a-t-il des freins aux changements spécifiques aux populations rurales ?</a:t>
            </a:r>
          </a:p>
        </p:txBody>
      </p:sp>
      <p:sp>
        <p:nvSpPr>
          <p:cNvPr id="7" name="Titre 1"/>
          <p:cNvSpPr>
            <a:spLocks noGrp="1"/>
          </p:cNvSpPr>
          <p:nvPr>
            <p:ph type="title"/>
          </p:nvPr>
        </p:nvSpPr>
        <p:spPr>
          <a:xfrm>
            <a:off x="838200" y="365125"/>
            <a:ext cx="10515600" cy="1325563"/>
          </a:xfrm>
        </p:spPr>
        <p:txBody>
          <a:bodyPr/>
          <a:lstStyle/>
          <a:p>
            <a:r>
              <a:rPr lang="fr-FR" dirty="0" smtClean="0">
                <a:solidFill>
                  <a:schemeClr val="bg1"/>
                </a:solidFill>
              </a:rPr>
              <a:t>Appartenance territoriale et question animale</a:t>
            </a:r>
            <a:endParaRPr lang="fr-FR" dirty="0">
              <a:solidFill>
                <a:schemeClr val="bg1"/>
              </a:solidFill>
            </a:endParaRPr>
          </a:p>
        </p:txBody>
      </p:sp>
    </p:spTree>
    <p:extLst>
      <p:ext uri="{BB962C8B-B14F-4D97-AF65-F5344CB8AC3E}">
        <p14:creationId xmlns:p14="http://schemas.microsoft.com/office/powerpoint/2010/main" val="3211942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Qu’est-ce que la ruralité</a:t>
            </a:r>
            <a:endParaRPr lang="fr-FR" dirty="0">
              <a:solidFill>
                <a:schemeClr val="bg1"/>
              </a:solidFill>
            </a:endParaRPr>
          </a:p>
        </p:txBody>
      </p:sp>
      <p:sp>
        <p:nvSpPr>
          <p:cNvPr id="3" name="Espace réservé du contenu 2"/>
          <p:cNvSpPr>
            <a:spLocks noGrp="1"/>
          </p:cNvSpPr>
          <p:nvPr>
            <p:ph idx="1"/>
          </p:nvPr>
        </p:nvSpPr>
        <p:spPr/>
        <p:txBody>
          <a:bodyPr>
            <a:normAutofit/>
          </a:bodyPr>
          <a:lstStyle/>
          <a:p>
            <a:r>
              <a:rPr lang="fr-FR" dirty="0" smtClean="0">
                <a:solidFill>
                  <a:schemeClr val="bg1"/>
                </a:solidFill>
              </a:rPr>
              <a:t>Traditionnellement</a:t>
            </a:r>
          </a:p>
          <a:p>
            <a:pPr lvl="1"/>
            <a:r>
              <a:rPr lang="fr-FR" dirty="0" smtClean="0">
                <a:solidFill>
                  <a:schemeClr val="bg1"/>
                </a:solidFill>
              </a:rPr>
              <a:t>Les espaces avec des organisations sociales agraires</a:t>
            </a:r>
          </a:p>
          <a:p>
            <a:pPr lvl="1"/>
            <a:r>
              <a:rPr lang="fr-FR" dirty="0" smtClean="0">
                <a:solidFill>
                  <a:schemeClr val="bg1"/>
                </a:solidFill>
              </a:rPr>
              <a:t>Un système de valeurs</a:t>
            </a:r>
          </a:p>
          <a:p>
            <a:pPr lvl="1"/>
            <a:r>
              <a:rPr lang="fr-FR" dirty="0" smtClean="0">
                <a:solidFill>
                  <a:schemeClr val="bg1"/>
                </a:solidFill>
              </a:rPr>
              <a:t>Des régions d’habitat dispersés</a:t>
            </a:r>
          </a:p>
          <a:p>
            <a:r>
              <a:rPr lang="fr-FR" dirty="0" smtClean="0">
                <a:solidFill>
                  <a:schemeClr val="bg1"/>
                </a:solidFill>
              </a:rPr>
              <a:t>Concept en évolution</a:t>
            </a:r>
          </a:p>
          <a:p>
            <a:pPr lvl="1"/>
            <a:r>
              <a:rPr lang="fr-FR" dirty="0" smtClean="0">
                <a:solidFill>
                  <a:schemeClr val="bg1"/>
                </a:solidFill>
              </a:rPr>
              <a:t>Organisation économique</a:t>
            </a:r>
          </a:p>
          <a:p>
            <a:pPr lvl="1"/>
            <a:r>
              <a:rPr lang="fr-FR" dirty="0" smtClean="0">
                <a:solidFill>
                  <a:schemeClr val="bg1"/>
                </a:solidFill>
              </a:rPr>
              <a:t>Modes de vie</a:t>
            </a:r>
          </a:p>
          <a:p>
            <a:pPr lvl="1"/>
            <a:r>
              <a:rPr lang="fr-FR" dirty="0" smtClean="0">
                <a:solidFill>
                  <a:schemeClr val="bg1"/>
                </a:solidFill>
              </a:rPr>
              <a:t>Pratiques résidentielles</a:t>
            </a:r>
          </a:p>
          <a:p>
            <a:pPr lvl="1"/>
            <a:r>
              <a:rPr lang="fr-FR" dirty="0" err="1" smtClean="0">
                <a:solidFill>
                  <a:schemeClr val="bg1"/>
                </a:solidFill>
              </a:rPr>
              <a:t>Relégage</a:t>
            </a:r>
            <a:r>
              <a:rPr lang="fr-FR" dirty="0" smtClean="0">
                <a:solidFill>
                  <a:schemeClr val="bg1"/>
                </a:solidFill>
              </a:rPr>
              <a:t> de la production agraire au second plan</a:t>
            </a:r>
          </a:p>
          <a:p>
            <a:pPr lvl="1"/>
            <a:r>
              <a:rPr lang="fr-FR" dirty="0" smtClean="0">
                <a:solidFill>
                  <a:schemeClr val="bg1"/>
                </a:solidFill>
              </a:rPr>
              <a:t>Faible densité des populations</a:t>
            </a:r>
          </a:p>
        </p:txBody>
      </p:sp>
    </p:spTree>
    <p:extLst>
      <p:ext uri="{BB962C8B-B14F-4D97-AF65-F5344CB8AC3E}">
        <p14:creationId xmlns:p14="http://schemas.microsoft.com/office/powerpoint/2010/main" val="2446802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Premier </a:t>
            </a:r>
            <a:r>
              <a:rPr lang="fr-FR" dirty="0" smtClean="0">
                <a:solidFill>
                  <a:schemeClr val="bg1"/>
                </a:solidFill>
              </a:rPr>
              <a:t>constat sur Rennes</a:t>
            </a:r>
            <a:endParaRPr lang="fr-FR" dirty="0">
              <a:solidFill>
                <a:schemeClr val="bg1"/>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solidFill>
                  <a:schemeClr val="bg1"/>
                </a:solidFill>
              </a:rPr>
              <a:t>Souvent les mêmes actions qui touchent les mêmes catégories de personne</a:t>
            </a:r>
          </a:p>
          <a:p>
            <a:r>
              <a:rPr lang="fr-FR" dirty="0" smtClean="0">
                <a:solidFill>
                  <a:schemeClr val="bg1"/>
                </a:solidFill>
              </a:rPr>
              <a:t>Les actions en centre-ville sont loin de toucher toute la population</a:t>
            </a:r>
          </a:p>
          <a:p>
            <a:r>
              <a:rPr lang="fr-FR" dirty="0" smtClean="0">
                <a:solidFill>
                  <a:schemeClr val="bg1"/>
                </a:solidFill>
              </a:rPr>
              <a:t>Efficacité VS temps </a:t>
            </a:r>
            <a:r>
              <a:rPr lang="fr-FR" dirty="0">
                <a:solidFill>
                  <a:schemeClr val="bg1"/>
                </a:solidFill>
              </a:rPr>
              <a:t>accordé à la vie associative peut être perçue comme peu efficace</a:t>
            </a:r>
          </a:p>
          <a:p>
            <a:pPr lvl="1"/>
            <a:r>
              <a:rPr lang="fr-FR" dirty="0">
                <a:solidFill>
                  <a:schemeClr val="bg1"/>
                </a:solidFill>
              </a:rPr>
              <a:t>Découragement</a:t>
            </a:r>
          </a:p>
          <a:p>
            <a:pPr lvl="1"/>
            <a:r>
              <a:rPr lang="fr-FR" dirty="0">
                <a:solidFill>
                  <a:schemeClr val="bg1"/>
                </a:solidFill>
              </a:rPr>
              <a:t>Empêche de s’impliquer sur le long terme</a:t>
            </a:r>
          </a:p>
          <a:p>
            <a:pPr lvl="1"/>
            <a:r>
              <a:rPr lang="fr-FR" dirty="0">
                <a:solidFill>
                  <a:schemeClr val="bg1"/>
                </a:solidFill>
              </a:rPr>
              <a:t>Peu de résultats perçus en retour</a:t>
            </a:r>
          </a:p>
          <a:p>
            <a:r>
              <a:rPr lang="fr-FR" dirty="0" smtClean="0">
                <a:solidFill>
                  <a:schemeClr val="bg1"/>
                </a:solidFill>
              </a:rPr>
              <a:t>Il y a globalement peu de place accordée à la stratégie</a:t>
            </a:r>
          </a:p>
          <a:p>
            <a:pPr lvl="1"/>
            <a:r>
              <a:rPr lang="fr-FR" dirty="0" smtClean="0">
                <a:solidFill>
                  <a:schemeClr val="bg1"/>
                </a:solidFill>
              </a:rPr>
              <a:t>L’action pour l’action même si ce n’est pas efficace</a:t>
            </a:r>
          </a:p>
          <a:p>
            <a:r>
              <a:rPr lang="fr-FR" dirty="0" smtClean="0">
                <a:solidFill>
                  <a:schemeClr val="bg1"/>
                </a:solidFill>
              </a:rPr>
              <a:t>Démarche </a:t>
            </a:r>
            <a:r>
              <a:rPr lang="fr-FR" dirty="0" err="1" smtClean="0">
                <a:solidFill>
                  <a:schemeClr val="bg1"/>
                </a:solidFill>
              </a:rPr>
              <a:t>véganiste</a:t>
            </a:r>
            <a:r>
              <a:rPr lang="fr-FR" dirty="0" smtClean="0">
                <a:solidFill>
                  <a:schemeClr val="bg1"/>
                </a:solidFill>
              </a:rPr>
              <a:t>, de conversion individuelle</a:t>
            </a:r>
          </a:p>
        </p:txBody>
      </p:sp>
    </p:spTree>
    <p:extLst>
      <p:ext uri="{BB962C8B-B14F-4D97-AF65-F5344CB8AC3E}">
        <p14:creationId xmlns:p14="http://schemas.microsoft.com/office/powerpoint/2010/main" val="4103757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Qu’est-ce que la ruralité</a:t>
            </a:r>
          </a:p>
        </p:txBody>
      </p:sp>
      <p:sp>
        <p:nvSpPr>
          <p:cNvPr id="3" name="Espace réservé du contenu 2"/>
          <p:cNvSpPr>
            <a:spLocks noGrp="1"/>
          </p:cNvSpPr>
          <p:nvPr>
            <p:ph idx="1"/>
          </p:nvPr>
        </p:nvSpPr>
        <p:spPr/>
        <p:txBody>
          <a:bodyPr>
            <a:normAutofit/>
          </a:bodyPr>
          <a:lstStyle/>
          <a:p>
            <a:r>
              <a:rPr lang="fr-FR" dirty="0" smtClean="0">
                <a:solidFill>
                  <a:schemeClr val="bg1"/>
                </a:solidFill>
              </a:rPr>
              <a:t>Déclin démographique entre 1860 et 1980</a:t>
            </a:r>
          </a:p>
          <a:p>
            <a:pPr lvl="1"/>
            <a:r>
              <a:rPr lang="fr-FR" dirty="0" smtClean="0">
                <a:solidFill>
                  <a:schemeClr val="bg1"/>
                </a:solidFill>
              </a:rPr>
              <a:t>Stagnation puis croissance au début du XXIème siècle (+72 000 par an)</a:t>
            </a:r>
          </a:p>
          <a:p>
            <a:pPr lvl="1"/>
            <a:r>
              <a:rPr lang="fr-FR" dirty="0" smtClean="0">
                <a:solidFill>
                  <a:schemeClr val="bg1"/>
                </a:solidFill>
              </a:rPr>
              <a:t>L’exode rural s’est achevé depuis les année 1970</a:t>
            </a:r>
          </a:p>
          <a:p>
            <a:pPr lvl="1"/>
            <a:r>
              <a:rPr lang="fr-FR" dirty="0" smtClean="0">
                <a:solidFill>
                  <a:schemeClr val="bg1"/>
                </a:solidFill>
              </a:rPr>
              <a:t>Les communes rurales ne gagnent en habitant que si elles sont située à côté d’une ville</a:t>
            </a:r>
          </a:p>
          <a:p>
            <a:pPr lvl="1"/>
            <a:r>
              <a:rPr lang="fr-FR" dirty="0" smtClean="0">
                <a:solidFill>
                  <a:schemeClr val="bg1"/>
                </a:solidFill>
              </a:rPr>
              <a:t>Les communes s’ancrent dans des pôles urbains et deviennent </a:t>
            </a:r>
            <a:r>
              <a:rPr lang="fr-FR" dirty="0" err="1" smtClean="0">
                <a:solidFill>
                  <a:schemeClr val="bg1"/>
                </a:solidFill>
              </a:rPr>
              <a:t>multipolarisées</a:t>
            </a:r>
            <a:endParaRPr lang="fr-FR" dirty="0" smtClean="0">
              <a:solidFill>
                <a:schemeClr val="bg1"/>
              </a:solidFill>
            </a:endParaRPr>
          </a:p>
          <a:p>
            <a:r>
              <a:rPr lang="fr-FR" dirty="0">
                <a:solidFill>
                  <a:schemeClr val="bg1"/>
                </a:solidFill>
              </a:rPr>
              <a:t>11 millions de personnes en 2016, soit 18% de la </a:t>
            </a:r>
            <a:r>
              <a:rPr lang="fr-FR" dirty="0" smtClean="0">
                <a:solidFill>
                  <a:schemeClr val="bg1"/>
                </a:solidFill>
              </a:rPr>
              <a:t>population</a:t>
            </a:r>
          </a:p>
        </p:txBody>
      </p:sp>
    </p:spTree>
    <p:extLst>
      <p:ext uri="{BB962C8B-B14F-4D97-AF65-F5344CB8AC3E}">
        <p14:creationId xmlns:p14="http://schemas.microsoft.com/office/powerpoint/2010/main" val="2981455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Qu’est-ce que la ruralité</a:t>
            </a:r>
          </a:p>
        </p:txBody>
      </p:sp>
      <p:sp>
        <p:nvSpPr>
          <p:cNvPr id="3" name="Espace réservé du contenu 2"/>
          <p:cNvSpPr>
            <a:spLocks noGrp="1"/>
          </p:cNvSpPr>
          <p:nvPr>
            <p:ph idx="1"/>
          </p:nvPr>
        </p:nvSpPr>
        <p:spPr/>
        <p:txBody>
          <a:bodyPr>
            <a:normAutofit/>
          </a:bodyPr>
          <a:lstStyle/>
          <a:p>
            <a:r>
              <a:rPr lang="fr-FR" dirty="0" smtClean="0">
                <a:solidFill>
                  <a:schemeClr val="bg1"/>
                </a:solidFill>
              </a:rPr>
              <a:t>La tranches des 18-30 ans est moins représentée (études, 1</a:t>
            </a:r>
            <a:r>
              <a:rPr lang="fr-FR" baseline="30000" dirty="0" smtClean="0">
                <a:solidFill>
                  <a:schemeClr val="bg1"/>
                </a:solidFill>
              </a:rPr>
              <a:t>er</a:t>
            </a:r>
            <a:r>
              <a:rPr lang="fr-FR" dirty="0" smtClean="0">
                <a:solidFill>
                  <a:schemeClr val="bg1"/>
                </a:solidFill>
              </a:rPr>
              <a:t> emploi hors du rural, moins d’attrait)</a:t>
            </a:r>
          </a:p>
          <a:p>
            <a:r>
              <a:rPr lang="fr-FR" dirty="0" smtClean="0">
                <a:solidFill>
                  <a:schemeClr val="bg1"/>
                </a:solidFill>
              </a:rPr>
              <a:t>Plus </a:t>
            </a:r>
            <a:r>
              <a:rPr lang="fr-FR" dirty="0">
                <a:solidFill>
                  <a:schemeClr val="bg1"/>
                </a:solidFill>
              </a:rPr>
              <a:t>d’adultes actifs et de +75 ans mais diminution des 60-75 </a:t>
            </a:r>
            <a:r>
              <a:rPr lang="fr-FR" dirty="0" smtClean="0">
                <a:solidFill>
                  <a:schemeClr val="bg1"/>
                </a:solidFill>
              </a:rPr>
              <a:t>ans</a:t>
            </a:r>
          </a:p>
        </p:txBody>
      </p:sp>
    </p:spTree>
    <p:extLst>
      <p:ext uri="{BB962C8B-B14F-4D97-AF65-F5344CB8AC3E}">
        <p14:creationId xmlns:p14="http://schemas.microsoft.com/office/powerpoint/2010/main" val="2257974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Qu’est-ce que la ruralité</a:t>
            </a:r>
          </a:p>
        </p:txBody>
      </p:sp>
      <p:sp>
        <p:nvSpPr>
          <p:cNvPr id="3" name="Espace réservé du contenu 2"/>
          <p:cNvSpPr>
            <a:spLocks noGrp="1"/>
          </p:cNvSpPr>
          <p:nvPr>
            <p:ph idx="1"/>
          </p:nvPr>
        </p:nvSpPr>
        <p:spPr/>
        <p:txBody>
          <a:bodyPr>
            <a:normAutofit fontScale="92500" lnSpcReduction="10000"/>
          </a:bodyPr>
          <a:lstStyle/>
          <a:p>
            <a:r>
              <a:rPr lang="fr-FR" dirty="0" smtClean="0">
                <a:solidFill>
                  <a:schemeClr val="bg1"/>
                </a:solidFill>
              </a:rPr>
              <a:t>L’agriculture et l’industrie ont une place importante dans l’activité économique rurale</a:t>
            </a:r>
          </a:p>
          <a:p>
            <a:pPr lvl="1"/>
            <a:r>
              <a:rPr lang="fr-FR" dirty="0" smtClean="0">
                <a:solidFill>
                  <a:schemeClr val="bg1"/>
                </a:solidFill>
              </a:rPr>
              <a:t>Taux de croissance négatifs depuis trente ans</a:t>
            </a:r>
          </a:p>
          <a:p>
            <a:pPr lvl="1"/>
            <a:r>
              <a:rPr lang="fr-FR" dirty="0" smtClean="0">
                <a:solidFill>
                  <a:schemeClr val="bg1"/>
                </a:solidFill>
              </a:rPr>
              <a:t>Désindustrialisation dans le nord et l’Ariège</a:t>
            </a:r>
          </a:p>
          <a:p>
            <a:pPr lvl="1"/>
            <a:r>
              <a:rPr lang="fr-FR" dirty="0" smtClean="0">
                <a:solidFill>
                  <a:schemeClr val="bg1"/>
                </a:solidFill>
              </a:rPr>
              <a:t>Réduction importante des effectifs chez les agriculteurs-</a:t>
            </a:r>
            <a:r>
              <a:rPr lang="fr-FR" dirty="0" err="1" smtClean="0">
                <a:solidFill>
                  <a:schemeClr val="bg1"/>
                </a:solidFill>
              </a:rPr>
              <a:t>trices</a:t>
            </a:r>
            <a:r>
              <a:rPr lang="fr-FR" dirty="0" smtClean="0">
                <a:solidFill>
                  <a:schemeClr val="bg1"/>
                </a:solidFill>
              </a:rPr>
              <a:t>, notamment par les départs à la retraite</a:t>
            </a:r>
          </a:p>
          <a:p>
            <a:r>
              <a:rPr lang="fr-FR" dirty="0">
                <a:solidFill>
                  <a:schemeClr val="bg1"/>
                </a:solidFill>
              </a:rPr>
              <a:t>Entre 1955 et </a:t>
            </a:r>
            <a:r>
              <a:rPr lang="fr-FR" dirty="0" smtClean="0">
                <a:solidFill>
                  <a:schemeClr val="bg1"/>
                </a:solidFill>
              </a:rPr>
              <a:t>2000, </a:t>
            </a:r>
            <a:r>
              <a:rPr lang="fr-FR" dirty="0">
                <a:solidFill>
                  <a:schemeClr val="bg1"/>
                </a:solidFill>
              </a:rPr>
              <a:t>la part de la population active agricole, familiale et salariée est passée de 31% à 4,8 % de l’emploi total en </a:t>
            </a:r>
            <a:r>
              <a:rPr lang="fr-FR" dirty="0" smtClean="0">
                <a:solidFill>
                  <a:schemeClr val="bg1"/>
                </a:solidFill>
              </a:rPr>
              <a:t>France</a:t>
            </a:r>
          </a:p>
          <a:p>
            <a:r>
              <a:rPr lang="fr-FR" dirty="0" smtClean="0">
                <a:solidFill>
                  <a:schemeClr val="bg1"/>
                </a:solidFill>
              </a:rPr>
              <a:t>En 2005 : 1,1 millions de personnes, 545 000 exploitations</a:t>
            </a:r>
          </a:p>
          <a:p>
            <a:pPr lvl="1"/>
            <a:r>
              <a:rPr lang="fr-FR" dirty="0" smtClean="0">
                <a:solidFill>
                  <a:schemeClr val="bg1"/>
                </a:solidFill>
              </a:rPr>
              <a:t>Les plus de 50 ans représentent 31% des chef-</a:t>
            </a:r>
            <a:r>
              <a:rPr lang="fr-FR" dirty="0" err="1" smtClean="0">
                <a:solidFill>
                  <a:schemeClr val="bg1"/>
                </a:solidFill>
              </a:rPr>
              <a:t>fe</a:t>
            </a:r>
            <a:r>
              <a:rPr lang="fr-FR" dirty="0" smtClean="0">
                <a:solidFill>
                  <a:schemeClr val="bg1"/>
                </a:solidFill>
              </a:rPr>
              <a:t>-s d’exploitation</a:t>
            </a:r>
          </a:p>
          <a:p>
            <a:pPr lvl="1"/>
            <a:r>
              <a:rPr lang="fr-FR" dirty="0" smtClean="0">
                <a:solidFill>
                  <a:schemeClr val="bg1"/>
                </a:solidFill>
              </a:rPr>
              <a:t>5% de moins de 30 ans</a:t>
            </a:r>
          </a:p>
          <a:p>
            <a:pPr lvl="1"/>
            <a:r>
              <a:rPr lang="fr-FR" dirty="0" smtClean="0">
                <a:solidFill>
                  <a:schemeClr val="bg1"/>
                </a:solidFill>
              </a:rPr>
              <a:t>Fin des paysans et aussi de celles des enfants d’agriculteurs-</a:t>
            </a:r>
            <a:r>
              <a:rPr lang="fr-FR" dirty="0" err="1" smtClean="0">
                <a:solidFill>
                  <a:schemeClr val="bg1"/>
                </a:solidFill>
              </a:rPr>
              <a:t>trices</a:t>
            </a:r>
            <a:endParaRPr lang="fr-FR" dirty="0" smtClean="0">
              <a:solidFill>
                <a:schemeClr val="bg1"/>
              </a:solidFill>
            </a:endParaRPr>
          </a:p>
        </p:txBody>
      </p:sp>
    </p:spTree>
    <p:extLst>
      <p:ext uri="{BB962C8B-B14F-4D97-AF65-F5344CB8AC3E}">
        <p14:creationId xmlns:p14="http://schemas.microsoft.com/office/powerpoint/2010/main" val="2245122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Qu’est-ce que la ruralité</a:t>
            </a:r>
          </a:p>
        </p:txBody>
      </p:sp>
      <p:sp>
        <p:nvSpPr>
          <p:cNvPr id="3" name="Espace réservé du contenu 2"/>
          <p:cNvSpPr>
            <a:spLocks noGrp="1"/>
          </p:cNvSpPr>
          <p:nvPr>
            <p:ph idx="1"/>
          </p:nvPr>
        </p:nvSpPr>
        <p:spPr>
          <a:xfrm>
            <a:off x="838200" y="1825625"/>
            <a:ext cx="10515600" cy="4351338"/>
          </a:xfrm>
        </p:spPr>
        <p:txBody>
          <a:bodyPr>
            <a:normAutofit fontScale="92500" lnSpcReduction="10000"/>
          </a:bodyPr>
          <a:lstStyle/>
          <a:p>
            <a:r>
              <a:rPr lang="fr-FR" dirty="0" smtClean="0">
                <a:solidFill>
                  <a:schemeClr val="bg1"/>
                </a:solidFill>
              </a:rPr>
              <a:t>Creusement des écarts entre l’espace urbain et rural au niveau de l’emploi</a:t>
            </a:r>
          </a:p>
          <a:p>
            <a:r>
              <a:rPr lang="fr-FR" dirty="0" smtClean="0">
                <a:solidFill>
                  <a:schemeClr val="bg1"/>
                </a:solidFill>
              </a:rPr>
              <a:t>L’espace rural reste massivement un espace ouvrier (plus de 30% des actifs) et employé (un peu moins de 30% des actifs)</a:t>
            </a:r>
          </a:p>
          <a:p>
            <a:r>
              <a:rPr lang="fr-FR" dirty="0">
                <a:solidFill>
                  <a:schemeClr val="bg1"/>
                </a:solidFill>
              </a:rPr>
              <a:t>23% d’ouvrier-e-s dont 17% </a:t>
            </a:r>
            <a:r>
              <a:rPr lang="fr-FR" dirty="0" smtClean="0">
                <a:solidFill>
                  <a:schemeClr val="bg1"/>
                </a:solidFill>
              </a:rPr>
              <a:t>dans </a:t>
            </a:r>
            <a:r>
              <a:rPr lang="fr-FR" dirty="0">
                <a:solidFill>
                  <a:schemeClr val="bg1"/>
                </a:solidFill>
              </a:rPr>
              <a:t>les secteurs </a:t>
            </a:r>
            <a:r>
              <a:rPr lang="fr-FR" dirty="0" smtClean="0">
                <a:solidFill>
                  <a:schemeClr val="bg1"/>
                </a:solidFill>
              </a:rPr>
              <a:t>agricoles </a:t>
            </a:r>
            <a:endParaRPr lang="fr-FR" dirty="0">
              <a:solidFill>
                <a:schemeClr val="bg1"/>
              </a:solidFill>
            </a:endParaRPr>
          </a:p>
          <a:p>
            <a:r>
              <a:rPr lang="fr-FR" dirty="0" smtClean="0">
                <a:solidFill>
                  <a:schemeClr val="bg1"/>
                </a:solidFill>
              </a:rPr>
              <a:t>L’activités est avant tout tournées </a:t>
            </a:r>
            <a:r>
              <a:rPr lang="fr-FR" dirty="0">
                <a:solidFill>
                  <a:schemeClr val="bg1"/>
                </a:solidFill>
              </a:rPr>
              <a:t>vers les services à la population</a:t>
            </a:r>
          </a:p>
          <a:p>
            <a:pPr lvl="1"/>
            <a:r>
              <a:rPr lang="fr-FR" dirty="0">
                <a:solidFill>
                  <a:schemeClr val="bg1"/>
                </a:solidFill>
              </a:rPr>
              <a:t>Economie résidentielle</a:t>
            </a:r>
          </a:p>
          <a:p>
            <a:pPr lvl="1"/>
            <a:r>
              <a:rPr lang="fr-FR" dirty="0">
                <a:solidFill>
                  <a:schemeClr val="bg1"/>
                </a:solidFill>
              </a:rPr>
              <a:t>Commerce de détail : 12% des emplois</a:t>
            </a:r>
          </a:p>
          <a:p>
            <a:pPr lvl="1"/>
            <a:r>
              <a:rPr lang="fr-FR" dirty="0">
                <a:solidFill>
                  <a:schemeClr val="bg1"/>
                </a:solidFill>
              </a:rPr>
              <a:t>Activités financières et immobilières</a:t>
            </a:r>
          </a:p>
          <a:p>
            <a:pPr lvl="1"/>
            <a:r>
              <a:rPr lang="fr-FR" dirty="0">
                <a:solidFill>
                  <a:schemeClr val="bg1"/>
                </a:solidFill>
              </a:rPr>
              <a:t>Services administratifs (éducation, santé, action sociale): 19% des </a:t>
            </a:r>
            <a:r>
              <a:rPr lang="fr-FR" dirty="0" smtClean="0">
                <a:solidFill>
                  <a:schemeClr val="bg1"/>
                </a:solidFill>
              </a:rPr>
              <a:t>emplois</a:t>
            </a:r>
          </a:p>
          <a:p>
            <a:r>
              <a:rPr lang="fr-FR" dirty="0">
                <a:solidFill>
                  <a:schemeClr val="bg1"/>
                </a:solidFill>
              </a:rPr>
              <a:t>La part de population faiblement qualifiées continue d’augmenter</a:t>
            </a:r>
          </a:p>
          <a:p>
            <a:pPr lvl="1"/>
            <a:r>
              <a:rPr lang="fr-FR" dirty="0">
                <a:solidFill>
                  <a:schemeClr val="bg1"/>
                </a:solidFill>
              </a:rPr>
              <a:t>Les migrations vers les espaces ruraux sont surtout des migrations de </a:t>
            </a:r>
            <a:r>
              <a:rPr lang="fr-FR" dirty="0" smtClean="0">
                <a:solidFill>
                  <a:schemeClr val="bg1"/>
                </a:solidFill>
              </a:rPr>
              <a:t>pauvreté</a:t>
            </a:r>
            <a:endParaRPr lang="fr-FR" dirty="0">
              <a:solidFill>
                <a:schemeClr val="bg1"/>
              </a:solidFill>
            </a:endParaRPr>
          </a:p>
        </p:txBody>
      </p:sp>
    </p:spTree>
    <p:extLst>
      <p:ext uri="{BB962C8B-B14F-4D97-AF65-F5344CB8AC3E}">
        <p14:creationId xmlns:p14="http://schemas.microsoft.com/office/powerpoint/2010/main" val="1324261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Qu’est-ce que la ruralité</a:t>
            </a:r>
          </a:p>
        </p:txBody>
      </p:sp>
      <p:sp>
        <p:nvSpPr>
          <p:cNvPr id="3" name="Espace réservé du contenu 2"/>
          <p:cNvSpPr>
            <a:spLocks noGrp="1"/>
          </p:cNvSpPr>
          <p:nvPr>
            <p:ph idx="1"/>
          </p:nvPr>
        </p:nvSpPr>
        <p:spPr>
          <a:xfrm>
            <a:off x="838200" y="1825625"/>
            <a:ext cx="10515600" cy="4351338"/>
          </a:xfrm>
        </p:spPr>
        <p:txBody>
          <a:bodyPr>
            <a:normAutofit lnSpcReduction="10000"/>
          </a:bodyPr>
          <a:lstStyle/>
          <a:p>
            <a:r>
              <a:rPr lang="fr-FR" b="1" dirty="0" smtClean="0">
                <a:solidFill>
                  <a:schemeClr val="bg1"/>
                </a:solidFill>
              </a:rPr>
              <a:t>Les formes d’appartenance de l’espace rural (</a:t>
            </a:r>
            <a:r>
              <a:rPr lang="fr-FR" b="1" dirty="0" err="1" smtClean="0">
                <a:solidFill>
                  <a:schemeClr val="bg1"/>
                </a:solidFill>
              </a:rPr>
              <a:t>Sensebe</a:t>
            </a:r>
            <a:r>
              <a:rPr lang="fr-FR" b="1" dirty="0" smtClean="0">
                <a:solidFill>
                  <a:schemeClr val="bg1"/>
                </a:solidFill>
              </a:rPr>
              <a:t> 2011)</a:t>
            </a:r>
          </a:p>
          <a:p>
            <a:pPr lvl="1"/>
            <a:r>
              <a:rPr lang="fr-FR" dirty="0" smtClean="0">
                <a:solidFill>
                  <a:schemeClr val="bg1"/>
                </a:solidFill>
              </a:rPr>
              <a:t>Attachement comme destin social</a:t>
            </a:r>
          </a:p>
          <a:p>
            <a:pPr lvl="2"/>
            <a:r>
              <a:rPr lang="fr-FR" dirty="0" smtClean="0">
                <a:solidFill>
                  <a:schemeClr val="bg1"/>
                </a:solidFill>
              </a:rPr>
              <a:t>Les populations déclassées voient la ruralité comme une résistance ou une alternative au capitalisme</a:t>
            </a:r>
          </a:p>
          <a:p>
            <a:pPr lvl="2"/>
            <a:r>
              <a:rPr lang="fr-FR" dirty="0" smtClean="0">
                <a:solidFill>
                  <a:schemeClr val="bg1"/>
                </a:solidFill>
              </a:rPr>
              <a:t>Notion de proximité et de temps long</a:t>
            </a:r>
          </a:p>
          <a:p>
            <a:pPr lvl="2"/>
            <a:r>
              <a:rPr lang="fr-FR" dirty="0" smtClean="0">
                <a:solidFill>
                  <a:schemeClr val="bg1"/>
                </a:solidFill>
              </a:rPr>
              <a:t>L’individu est partie prenante et dépendante du lieu</a:t>
            </a:r>
          </a:p>
          <a:p>
            <a:pPr lvl="2"/>
            <a:r>
              <a:rPr lang="fr-FR" dirty="0" smtClean="0">
                <a:solidFill>
                  <a:schemeClr val="bg1"/>
                </a:solidFill>
              </a:rPr>
              <a:t>Interconnaissance constitue l’essentiel des relations (capital d’autochtonie)</a:t>
            </a:r>
          </a:p>
          <a:p>
            <a:pPr lvl="1"/>
            <a:r>
              <a:rPr lang="fr-FR" dirty="0" smtClean="0">
                <a:solidFill>
                  <a:schemeClr val="bg1"/>
                </a:solidFill>
              </a:rPr>
              <a:t>L’ancrage par choix</a:t>
            </a:r>
          </a:p>
          <a:p>
            <a:pPr lvl="2"/>
            <a:r>
              <a:rPr lang="fr-FR" dirty="0" smtClean="0">
                <a:solidFill>
                  <a:schemeClr val="bg1"/>
                </a:solidFill>
              </a:rPr>
              <a:t>Parcours social et géographique</a:t>
            </a:r>
          </a:p>
          <a:p>
            <a:pPr lvl="2"/>
            <a:r>
              <a:rPr lang="fr-FR" dirty="0" smtClean="0">
                <a:solidFill>
                  <a:schemeClr val="bg1"/>
                </a:solidFill>
              </a:rPr>
              <a:t>Plutôt les classes moyennes venant des villes</a:t>
            </a:r>
          </a:p>
          <a:p>
            <a:pPr lvl="2"/>
            <a:r>
              <a:rPr lang="fr-FR" dirty="0" smtClean="0">
                <a:solidFill>
                  <a:schemeClr val="bg1"/>
                </a:solidFill>
              </a:rPr>
              <a:t>La campagne est perçu comme étant le seul horizon</a:t>
            </a:r>
          </a:p>
          <a:p>
            <a:pPr lvl="2"/>
            <a:r>
              <a:rPr lang="fr-FR" dirty="0" smtClean="0">
                <a:solidFill>
                  <a:schemeClr val="bg1"/>
                </a:solidFill>
              </a:rPr>
              <a:t>Valorisation patrimoniale, touristique et écologique</a:t>
            </a:r>
          </a:p>
          <a:p>
            <a:pPr lvl="2"/>
            <a:r>
              <a:rPr lang="fr-FR" dirty="0" smtClean="0">
                <a:solidFill>
                  <a:schemeClr val="bg1"/>
                </a:solidFill>
              </a:rPr>
              <a:t>Implication dans la vie politique et associative locale</a:t>
            </a:r>
          </a:p>
          <a:p>
            <a:pPr lvl="1"/>
            <a:endParaRPr lang="fr-FR" dirty="0" smtClean="0">
              <a:solidFill>
                <a:schemeClr val="bg1"/>
              </a:solidFill>
            </a:endParaRPr>
          </a:p>
        </p:txBody>
      </p:sp>
    </p:spTree>
    <p:extLst>
      <p:ext uri="{BB962C8B-B14F-4D97-AF65-F5344CB8AC3E}">
        <p14:creationId xmlns:p14="http://schemas.microsoft.com/office/powerpoint/2010/main" val="3042318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Qu’est-ce que la ruralité</a:t>
            </a:r>
          </a:p>
        </p:txBody>
      </p:sp>
      <p:sp>
        <p:nvSpPr>
          <p:cNvPr id="3" name="Espace réservé du contenu 2"/>
          <p:cNvSpPr>
            <a:spLocks noGrp="1"/>
          </p:cNvSpPr>
          <p:nvPr>
            <p:ph idx="1"/>
          </p:nvPr>
        </p:nvSpPr>
        <p:spPr>
          <a:xfrm>
            <a:off x="838200" y="1825625"/>
            <a:ext cx="10515600" cy="4351338"/>
          </a:xfrm>
        </p:spPr>
        <p:txBody>
          <a:bodyPr>
            <a:normAutofit fontScale="92500" lnSpcReduction="10000"/>
          </a:bodyPr>
          <a:lstStyle/>
          <a:p>
            <a:r>
              <a:rPr lang="fr-FR" sz="3000" b="1" dirty="0" smtClean="0">
                <a:solidFill>
                  <a:schemeClr val="bg1"/>
                </a:solidFill>
              </a:rPr>
              <a:t>Les formes d’appartenance de l’espace rural</a:t>
            </a:r>
          </a:p>
          <a:p>
            <a:pPr lvl="1"/>
            <a:r>
              <a:rPr lang="fr-FR" sz="2600" dirty="0" smtClean="0">
                <a:solidFill>
                  <a:schemeClr val="bg1"/>
                </a:solidFill>
              </a:rPr>
              <a:t>La tension entre l’ici et l’ailleurs</a:t>
            </a:r>
          </a:p>
          <a:p>
            <a:pPr lvl="2"/>
            <a:r>
              <a:rPr lang="fr-FR" sz="2200" dirty="0" smtClean="0">
                <a:solidFill>
                  <a:schemeClr val="bg1"/>
                </a:solidFill>
              </a:rPr>
              <a:t>Multi-appartenance</a:t>
            </a:r>
          </a:p>
          <a:p>
            <a:pPr lvl="2"/>
            <a:r>
              <a:rPr lang="fr-FR" sz="2200" dirty="0" smtClean="0">
                <a:solidFill>
                  <a:schemeClr val="bg1"/>
                </a:solidFill>
              </a:rPr>
              <a:t>Attachement au lieu d’origine mais engagement des liens sociaux ailleurs</a:t>
            </a:r>
          </a:p>
          <a:p>
            <a:pPr lvl="2"/>
            <a:r>
              <a:rPr lang="fr-FR" sz="2200" dirty="0" smtClean="0">
                <a:solidFill>
                  <a:schemeClr val="bg1"/>
                </a:solidFill>
              </a:rPr>
              <a:t>Notamment les jeunes retraités étant parti en ville et qui reviennent à la campagne</a:t>
            </a:r>
          </a:p>
          <a:p>
            <a:pPr lvl="2"/>
            <a:r>
              <a:rPr lang="fr-FR" sz="2200" dirty="0" smtClean="0">
                <a:solidFill>
                  <a:schemeClr val="bg1"/>
                </a:solidFill>
              </a:rPr>
              <a:t>Idée d’aller-retour entre ville et campagne</a:t>
            </a:r>
          </a:p>
          <a:p>
            <a:pPr lvl="1"/>
            <a:r>
              <a:rPr lang="fr-FR" sz="2600" dirty="0" smtClean="0">
                <a:solidFill>
                  <a:schemeClr val="bg1"/>
                </a:solidFill>
              </a:rPr>
              <a:t>Le détachement comme injonction sociale</a:t>
            </a:r>
          </a:p>
          <a:p>
            <a:pPr lvl="2"/>
            <a:r>
              <a:rPr lang="fr-FR" sz="2200" dirty="0" smtClean="0">
                <a:solidFill>
                  <a:schemeClr val="bg1"/>
                </a:solidFill>
              </a:rPr>
              <a:t>Forme d’appartenance qui s’inscrit dans le nouvel état d’esprit du capitalisme</a:t>
            </a:r>
            <a:endParaRPr lang="fr-FR" sz="2200" dirty="0">
              <a:solidFill>
                <a:schemeClr val="bg1"/>
              </a:solidFill>
            </a:endParaRPr>
          </a:p>
          <a:p>
            <a:pPr lvl="2"/>
            <a:r>
              <a:rPr lang="fr-FR" sz="2200" dirty="0">
                <a:solidFill>
                  <a:schemeClr val="bg1"/>
                </a:solidFill>
              </a:rPr>
              <a:t>Les lieux sont des occasions-supports pour tisser des liens et les liens des points d’appui pour s’approprier ou fréquenter de nouveaux lieux</a:t>
            </a:r>
          </a:p>
          <a:p>
            <a:pPr lvl="2"/>
            <a:r>
              <a:rPr lang="fr-FR" sz="2200" dirty="0">
                <a:solidFill>
                  <a:schemeClr val="bg1"/>
                </a:solidFill>
              </a:rPr>
              <a:t>L’engagement de la personne se fait de façon à la fois plus intense mais plus réversible</a:t>
            </a:r>
          </a:p>
          <a:p>
            <a:pPr lvl="2"/>
            <a:r>
              <a:rPr lang="fr-FR" sz="2200" dirty="0">
                <a:solidFill>
                  <a:schemeClr val="bg1"/>
                </a:solidFill>
              </a:rPr>
              <a:t>Idée d’opportunité, de lieu substituable</a:t>
            </a:r>
          </a:p>
          <a:p>
            <a:pPr lvl="2"/>
            <a:r>
              <a:rPr lang="fr-FR" sz="2200" dirty="0">
                <a:solidFill>
                  <a:schemeClr val="bg1"/>
                </a:solidFill>
              </a:rPr>
              <a:t>Concerne toutes les palettes de la hiérarchie sociale</a:t>
            </a:r>
            <a:endParaRPr lang="fr-FR" sz="2200" dirty="0" smtClean="0">
              <a:solidFill>
                <a:schemeClr val="bg1"/>
              </a:solidFill>
            </a:endParaRPr>
          </a:p>
        </p:txBody>
      </p:sp>
    </p:spTree>
    <p:extLst>
      <p:ext uri="{BB962C8B-B14F-4D97-AF65-F5344CB8AC3E}">
        <p14:creationId xmlns:p14="http://schemas.microsoft.com/office/powerpoint/2010/main" val="24316680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Qu’est-ce que la ruralité</a:t>
            </a:r>
          </a:p>
        </p:txBody>
      </p:sp>
      <p:sp>
        <p:nvSpPr>
          <p:cNvPr id="3" name="Espace réservé du contenu 2"/>
          <p:cNvSpPr>
            <a:spLocks noGrp="1"/>
          </p:cNvSpPr>
          <p:nvPr>
            <p:ph idx="1"/>
          </p:nvPr>
        </p:nvSpPr>
        <p:spPr>
          <a:xfrm>
            <a:off x="838200" y="1825625"/>
            <a:ext cx="10515600" cy="4351338"/>
          </a:xfrm>
        </p:spPr>
        <p:txBody>
          <a:bodyPr>
            <a:normAutofit/>
          </a:bodyPr>
          <a:lstStyle/>
          <a:p>
            <a:r>
              <a:rPr lang="fr-FR" b="1" dirty="0" smtClean="0">
                <a:solidFill>
                  <a:schemeClr val="bg1"/>
                </a:solidFill>
              </a:rPr>
              <a:t>Les formes d’appartenance de l’espace rural</a:t>
            </a:r>
          </a:p>
          <a:p>
            <a:pPr lvl="1"/>
            <a:r>
              <a:rPr lang="fr-FR" dirty="0" smtClean="0">
                <a:solidFill>
                  <a:schemeClr val="bg1"/>
                </a:solidFill>
              </a:rPr>
              <a:t>Multi-appartenance</a:t>
            </a:r>
          </a:p>
          <a:p>
            <a:pPr lvl="2"/>
            <a:r>
              <a:rPr lang="fr-FR" sz="2200" dirty="0" smtClean="0">
                <a:solidFill>
                  <a:schemeClr val="bg1"/>
                </a:solidFill>
              </a:rPr>
              <a:t>Cohabitation</a:t>
            </a:r>
          </a:p>
          <a:p>
            <a:pPr lvl="2"/>
            <a:r>
              <a:rPr lang="fr-FR" sz="2200" dirty="0" smtClean="0">
                <a:solidFill>
                  <a:schemeClr val="bg1"/>
                </a:solidFill>
              </a:rPr>
              <a:t>Se reconnaître à défaut de se connaître</a:t>
            </a:r>
          </a:p>
          <a:p>
            <a:pPr lvl="2"/>
            <a:r>
              <a:rPr lang="fr-FR" sz="2200" dirty="0" smtClean="0">
                <a:solidFill>
                  <a:schemeClr val="bg1"/>
                </a:solidFill>
              </a:rPr>
              <a:t>Fragilisation de la cohésion sociale (plus de récit commun)</a:t>
            </a:r>
          </a:p>
          <a:p>
            <a:pPr lvl="2"/>
            <a:r>
              <a:rPr lang="fr-FR" sz="2200" dirty="0" smtClean="0">
                <a:solidFill>
                  <a:schemeClr val="bg1"/>
                </a:solidFill>
              </a:rPr>
              <a:t>Désertification des services publics</a:t>
            </a:r>
          </a:p>
          <a:p>
            <a:pPr lvl="2"/>
            <a:r>
              <a:rPr lang="fr-FR" sz="2200" dirty="0" smtClean="0">
                <a:solidFill>
                  <a:schemeClr val="bg1"/>
                </a:solidFill>
              </a:rPr>
              <a:t>Ségrégation sociale</a:t>
            </a:r>
          </a:p>
          <a:p>
            <a:pPr lvl="2"/>
            <a:r>
              <a:rPr lang="fr-FR" sz="2200" dirty="0" smtClean="0">
                <a:solidFill>
                  <a:schemeClr val="bg1"/>
                </a:solidFill>
              </a:rPr>
              <a:t>Maîtrise de la mobilité pour les moins attachés</a:t>
            </a:r>
          </a:p>
          <a:p>
            <a:pPr lvl="2"/>
            <a:r>
              <a:rPr lang="fr-FR" sz="2200" dirty="0" smtClean="0">
                <a:solidFill>
                  <a:schemeClr val="bg1"/>
                </a:solidFill>
              </a:rPr>
              <a:t>Relégation des couches populaires dans les territoires où le coût du logement devient inabordable (régions frontalières et touristiques)</a:t>
            </a:r>
          </a:p>
        </p:txBody>
      </p:sp>
    </p:spTree>
    <p:extLst>
      <p:ext uri="{BB962C8B-B14F-4D97-AF65-F5344CB8AC3E}">
        <p14:creationId xmlns:p14="http://schemas.microsoft.com/office/powerpoint/2010/main" val="260314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85825"/>
            <a:ext cx="10515600" cy="1325563"/>
          </a:xfrm>
        </p:spPr>
        <p:txBody>
          <a:bodyPr/>
          <a:lstStyle/>
          <a:p>
            <a:r>
              <a:rPr lang="fr-FR" dirty="0" smtClean="0">
                <a:solidFill>
                  <a:schemeClr val="bg1"/>
                </a:solidFill>
              </a:rPr>
              <a:t>Décalage entre l’imaginaire et la réalité sociale ?</a:t>
            </a:r>
            <a:endParaRPr lang="fr-FR" dirty="0">
              <a:solidFill>
                <a:schemeClr val="bg1"/>
              </a:solidFill>
            </a:endParaRPr>
          </a:p>
        </p:txBody>
      </p:sp>
      <p:sp>
        <p:nvSpPr>
          <p:cNvPr id="3" name="Espace réservé du contenu 2"/>
          <p:cNvSpPr>
            <a:spLocks noGrp="1"/>
          </p:cNvSpPr>
          <p:nvPr>
            <p:ph idx="1"/>
          </p:nvPr>
        </p:nvSpPr>
        <p:spPr>
          <a:xfrm>
            <a:off x="838200" y="2211388"/>
            <a:ext cx="10515600" cy="4351338"/>
          </a:xfrm>
        </p:spPr>
        <p:txBody>
          <a:bodyPr>
            <a:normAutofit/>
          </a:bodyPr>
          <a:lstStyle/>
          <a:p>
            <a:r>
              <a:rPr lang="fr-FR" dirty="0">
                <a:solidFill>
                  <a:schemeClr val="bg1"/>
                </a:solidFill>
              </a:rPr>
              <a:t>Les </a:t>
            </a:r>
            <a:r>
              <a:rPr lang="fr-FR" dirty="0" smtClean="0">
                <a:solidFill>
                  <a:schemeClr val="bg1"/>
                </a:solidFill>
              </a:rPr>
              <a:t>chasseurs-</a:t>
            </a:r>
            <a:r>
              <a:rPr lang="fr-FR" dirty="0" err="1" smtClean="0">
                <a:solidFill>
                  <a:schemeClr val="bg1"/>
                </a:solidFill>
              </a:rPr>
              <a:t>euses</a:t>
            </a:r>
            <a:r>
              <a:rPr lang="fr-FR" dirty="0" smtClean="0">
                <a:solidFill>
                  <a:schemeClr val="bg1"/>
                </a:solidFill>
              </a:rPr>
              <a:t> </a:t>
            </a:r>
            <a:r>
              <a:rPr lang="fr-FR" dirty="0">
                <a:solidFill>
                  <a:schemeClr val="bg1"/>
                </a:solidFill>
              </a:rPr>
              <a:t>et </a:t>
            </a:r>
            <a:r>
              <a:rPr lang="fr-FR" dirty="0" smtClean="0">
                <a:solidFill>
                  <a:schemeClr val="bg1"/>
                </a:solidFill>
              </a:rPr>
              <a:t>agriculteurs-</a:t>
            </a:r>
            <a:r>
              <a:rPr lang="fr-FR" dirty="0" err="1" smtClean="0">
                <a:solidFill>
                  <a:schemeClr val="bg1"/>
                </a:solidFill>
              </a:rPr>
              <a:t>trices</a:t>
            </a:r>
            <a:r>
              <a:rPr lang="fr-FR" dirty="0" smtClean="0">
                <a:solidFill>
                  <a:schemeClr val="bg1"/>
                </a:solidFill>
              </a:rPr>
              <a:t> </a:t>
            </a:r>
            <a:r>
              <a:rPr lang="fr-FR" dirty="0">
                <a:solidFill>
                  <a:schemeClr val="bg1"/>
                </a:solidFill>
              </a:rPr>
              <a:t>sont </a:t>
            </a:r>
            <a:r>
              <a:rPr lang="fr-FR" dirty="0" smtClean="0">
                <a:solidFill>
                  <a:schemeClr val="bg1"/>
                </a:solidFill>
              </a:rPr>
              <a:t>sur-représenté-e-s </a:t>
            </a:r>
            <a:r>
              <a:rPr lang="fr-FR" dirty="0">
                <a:solidFill>
                  <a:schemeClr val="bg1"/>
                </a:solidFill>
              </a:rPr>
              <a:t>dans l'imaginaire </a:t>
            </a:r>
            <a:r>
              <a:rPr lang="fr-FR" dirty="0" smtClean="0">
                <a:solidFill>
                  <a:schemeClr val="bg1"/>
                </a:solidFill>
              </a:rPr>
              <a:t>collectif</a:t>
            </a:r>
            <a:endParaRPr lang="fr-FR" dirty="0">
              <a:solidFill>
                <a:schemeClr val="bg1"/>
              </a:solidFill>
            </a:endParaRPr>
          </a:p>
          <a:p>
            <a:r>
              <a:rPr lang="fr-FR" dirty="0">
                <a:solidFill>
                  <a:schemeClr val="bg1"/>
                </a:solidFill>
              </a:rPr>
              <a:t>Une </a:t>
            </a:r>
            <a:r>
              <a:rPr lang="fr-FR" dirty="0" err="1" smtClean="0">
                <a:solidFill>
                  <a:schemeClr val="bg1"/>
                </a:solidFill>
              </a:rPr>
              <a:t>invisibilisation</a:t>
            </a:r>
            <a:r>
              <a:rPr lang="fr-FR" dirty="0" smtClean="0">
                <a:solidFill>
                  <a:schemeClr val="bg1"/>
                </a:solidFill>
              </a:rPr>
              <a:t> et </a:t>
            </a:r>
            <a:r>
              <a:rPr lang="fr-FR" dirty="0">
                <a:solidFill>
                  <a:schemeClr val="bg1"/>
                </a:solidFill>
              </a:rPr>
              <a:t>un </a:t>
            </a:r>
            <a:r>
              <a:rPr lang="fr-FR" dirty="0" smtClean="0">
                <a:solidFill>
                  <a:schemeClr val="bg1"/>
                </a:solidFill>
              </a:rPr>
              <a:t>isolement des végéta*</a:t>
            </a:r>
            <a:r>
              <a:rPr lang="fr-FR" dirty="0" err="1" smtClean="0">
                <a:solidFill>
                  <a:schemeClr val="bg1"/>
                </a:solidFill>
              </a:rPr>
              <a:t>ien</a:t>
            </a:r>
            <a:r>
              <a:rPr lang="fr-FR" dirty="0" smtClean="0">
                <a:solidFill>
                  <a:schemeClr val="bg1"/>
                </a:solidFill>
              </a:rPr>
              <a:t>-</a:t>
            </a:r>
            <a:r>
              <a:rPr lang="fr-FR" dirty="0" err="1" smtClean="0">
                <a:solidFill>
                  <a:schemeClr val="bg1"/>
                </a:solidFill>
              </a:rPr>
              <a:t>ne-s</a:t>
            </a:r>
            <a:r>
              <a:rPr lang="fr-FR" dirty="0" smtClean="0">
                <a:solidFill>
                  <a:schemeClr val="bg1"/>
                </a:solidFill>
              </a:rPr>
              <a:t> dans </a:t>
            </a:r>
            <a:r>
              <a:rPr lang="fr-FR" dirty="0">
                <a:solidFill>
                  <a:schemeClr val="bg1"/>
                </a:solidFill>
              </a:rPr>
              <a:t>les espaces </a:t>
            </a:r>
            <a:r>
              <a:rPr lang="fr-FR" dirty="0" smtClean="0">
                <a:solidFill>
                  <a:schemeClr val="bg1"/>
                </a:solidFill>
              </a:rPr>
              <a:t>ruraux</a:t>
            </a:r>
            <a:endParaRPr lang="fr-FR" dirty="0">
              <a:solidFill>
                <a:schemeClr val="bg1"/>
              </a:solidFill>
            </a:endParaRPr>
          </a:p>
          <a:p>
            <a:r>
              <a:rPr lang="fr-FR" dirty="0">
                <a:solidFill>
                  <a:schemeClr val="bg1"/>
                </a:solidFill>
              </a:rPr>
              <a:t>Une majorité indécise ?</a:t>
            </a:r>
            <a:endParaRPr lang="fr-FR" dirty="0" smtClean="0">
              <a:solidFill>
                <a:schemeClr val="bg1"/>
              </a:solidFill>
            </a:endParaRPr>
          </a:p>
        </p:txBody>
      </p:sp>
    </p:spTree>
    <p:extLst>
      <p:ext uri="{BB962C8B-B14F-4D97-AF65-F5344CB8AC3E}">
        <p14:creationId xmlns:p14="http://schemas.microsoft.com/office/powerpoint/2010/main" val="11147172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211388"/>
            <a:ext cx="10515600" cy="4351338"/>
          </a:xfrm>
        </p:spPr>
        <p:txBody>
          <a:bodyPr>
            <a:normAutofit/>
          </a:bodyPr>
          <a:lstStyle/>
          <a:p>
            <a:r>
              <a:rPr lang="fr-FR" dirty="0" smtClean="0">
                <a:solidFill>
                  <a:schemeClr val="bg1"/>
                </a:solidFill>
              </a:rPr>
              <a:t>Une grande partie de la population n’a pas d’avis tranché sur la question des animaux et suit « l’avis collectif »</a:t>
            </a:r>
          </a:p>
          <a:p>
            <a:pPr lvl="1"/>
            <a:r>
              <a:rPr lang="fr-FR" dirty="0" smtClean="0">
                <a:solidFill>
                  <a:schemeClr val="bg1"/>
                </a:solidFill>
              </a:rPr>
              <a:t>2% d’abolitionnistes</a:t>
            </a:r>
          </a:p>
          <a:p>
            <a:pPr lvl="1"/>
            <a:r>
              <a:rPr lang="fr-FR" dirty="0" smtClean="0">
                <a:solidFill>
                  <a:schemeClr val="bg1"/>
                </a:solidFill>
              </a:rPr>
              <a:t>24% d’alternatifs</a:t>
            </a:r>
          </a:p>
          <a:p>
            <a:pPr lvl="1"/>
            <a:r>
              <a:rPr lang="fr-FR" dirty="0" smtClean="0">
                <a:solidFill>
                  <a:schemeClr val="bg1"/>
                </a:solidFill>
              </a:rPr>
              <a:t>51% de progressistes</a:t>
            </a:r>
          </a:p>
          <a:p>
            <a:pPr lvl="1"/>
            <a:r>
              <a:rPr lang="fr-FR" dirty="0" smtClean="0">
                <a:solidFill>
                  <a:schemeClr val="bg1"/>
                </a:solidFill>
              </a:rPr>
              <a:t>13% non classés ou sans avis</a:t>
            </a:r>
          </a:p>
          <a:p>
            <a:pPr lvl="1"/>
            <a:r>
              <a:rPr lang="fr-FR" dirty="0" smtClean="0">
                <a:solidFill>
                  <a:schemeClr val="bg1"/>
                </a:solidFill>
              </a:rPr>
              <a:t>10% sont favorables à l’agriculture industrielle et compétitive</a:t>
            </a:r>
          </a:p>
          <a:p>
            <a:pPr marL="457200" lvl="1" indent="0" algn="r">
              <a:buNone/>
            </a:pPr>
            <a:r>
              <a:rPr lang="fr-FR" sz="2000" dirty="0" smtClean="0">
                <a:solidFill>
                  <a:schemeClr val="bg1"/>
                </a:solidFill>
              </a:rPr>
              <a:t>Elsa </a:t>
            </a:r>
            <a:r>
              <a:rPr lang="fr-FR" sz="2000" dirty="0" err="1">
                <a:solidFill>
                  <a:schemeClr val="bg1"/>
                </a:solidFill>
              </a:rPr>
              <a:t>Delanoué</a:t>
            </a:r>
            <a:r>
              <a:rPr lang="fr-FR" sz="2000" dirty="0">
                <a:solidFill>
                  <a:schemeClr val="bg1"/>
                </a:solidFill>
              </a:rPr>
              <a:t>, 2017</a:t>
            </a:r>
            <a:endParaRPr lang="fr-FR" sz="2000" dirty="0" smtClean="0">
              <a:solidFill>
                <a:schemeClr val="bg1"/>
              </a:solidFill>
            </a:endParaRPr>
          </a:p>
        </p:txBody>
      </p:sp>
      <p:sp>
        <p:nvSpPr>
          <p:cNvPr id="5" name="Titre 1"/>
          <p:cNvSpPr>
            <a:spLocks noGrp="1"/>
          </p:cNvSpPr>
          <p:nvPr>
            <p:ph type="title"/>
          </p:nvPr>
        </p:nvSpPr>
        <p:spPr>
          <a:xfrm>
            <a:off x="838200" y="885825"/>
            <a:ext cx="10515600" cy="1325563"/>
          </a:xfrm>
        </p:spPr>
        <p:txBody>
          <a:bodyPr/>
          <a:lstStyle/>
          <a:p>
            <a:r>
              <a:rPr lang="fr-FR" dirty="0" smtClean="0">
                <a:solidFill>
                  <a:schemeClr val="bg1"/>
                </a:solidFill>
              </a:rPr>
              <a:t>Décalage entre l’imaginaire et la réalité sociale ?</a:t>
            </a:r>
            <a:endParaRPr lang="fr-FR" dirty="0">
              <a:solidFill>
                <a:schemeClr val="bg1"/>
              </a:solidFill>
            </a:endParaRPr>
          </a:p>
        </p:txBody>
      </p:sp>
    </p:spTree>
    <p:extLst>
      <p:ext uri="{BB962C8B-B14F-4D97-AF65-F5344CB8AC3E}">
        <p14:creationId xmlns:p14="http://schemas.microsoft.com/office/powerpoint/2010/main" val="1280922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Les animaux et les ruraux</a:t>
            </a:r>
            <a:endParaRPr lang="fr-FR" dirty="0">
              <a:solidFill>
                <a:schemeClr val="bg1"/>
              </a:solidFill>
            </a:endParaRPr>
          </a:p>
        </p:txBody>
      </p:sp>
      <p:sp>
        <p:nvSpPr>
          <p:cNvPr id="3" name="Espace réservé du contenu 2"/>
          <p:cNvSpPr>
            <a:spLocks noGrp="1"/>
          </p:cNvSpPr>
          <p:nvPr>
            <p:ph sz="half" idx="1"/>
          </p:nvPr>
        </p:nvSpPr>
        <p:spPr/>
        <p:txBody>
          <a:bodyPr>
            <a:normAutofit/>
          </a:bodyPr>
          <a:lstStyle/>
          <a:p>
            <a:r>
              <a:rPr lang="fr-FR" dirty="0" smtClean="0">
                <a:solidFill>
                  <a:schemeClr val="bg1"/>
                </a:solidFill>
              </a:rPr>
              <a:t>L’anti-progressisme</a:t>
            </a:r>
            <a:endParaRPr lang="fr-FR" dirty="0" smtClean="0">
              <a:solidFill>
                <a:schemeClr val="bg1"/>
              </a:solidFill>
            </a:endParaRPr>
          </a:p>
          <a:p>
            <a:pPr lvl="1"/>
            <a:r>
              <a:rPr lang="fr-FR" dirty="0" smtClean="0">
                <a:solidFill>
                  <a:schemeClr val="bg1"/>
                </a:solidFill>
              </a:rPr>
              <a:t>Retour de la figure du petit paysan</a:t>
            </a:r>
          </a:p>
          <a:p>
            <a:pPr lvl="1"/>
            <a:r>
              <a:rPr lang="fr-FR" dirty="0" smtClean="0">
                <a:solidFill>
                  <a:schemeClr val="bg1"/>
                </a:solidFill>
              </a:rPr>
              <a:t>Résistance au capitalisme (et notamment à la mobilité)</a:t>
            </a:r>
          </a:p>
          <a:p>
            <a:pPr lvl="1"/>
            <a:r>
              <a:rPr lang="fr-FR" dirty="0" smtClean="0">
                <a:solidFill>
                  <a:schemeClr val="bg1"/>
                </a:solidFill>
              </a:rPr>
              <a:t>Volonté de retour au naturel</a:t>
            </a:r>
          </a:p>
          <a:p>
            <a:pPr lvl="1"/>
            <a:r>
              <a:rPr lang="fr-FR" dirty="0" smtClean="0">
                <a:solidFill>
                  <a:schemeClr val="bg1"/>
                </a:solidFill>
              </a:rPr>
              <a:t>Critique du progrès technique et de l’industrialisation</a:t>
            </a:r>
          </a:p>
          <a:p>
            <a:pPr lvl="1"/>
            <a:r>
              <a:rPr lang="fr-FR" dirty="0" smtClean="0">
                <a:solidFill>
                  <a:schemeClr val="bg1"/>
                </a:solidFill>
              </a:rPr>
              <a:t>Les mœurs se </a:t>
            </a:r>
            <a:r>
              <a:rPr lang="fr-FR" dirty="0" smtClean="0">
                <a:solidFill>
                  <a:schemeClr val="bg1"/>
                </a:solidFill>
              </a:rPr>
              <a:t>referment</a:t>
            </a:r>
            <a:endParaRPr lang="fr-FR" dirty="0" smtClean="0">
              <a:solidFill>
                <a:schemeClr val="bg1"/>
              </a:solidFill>
            </a:endParaRPr>
          </a:p>
        </p:txBody>
      </p:sp>
      <p:pic>
        <p:nvPicPr>
          <p:cNvPr id="1026" name="Picture 2" descr="Image associÃ©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54824" y="844994"/>
            <a:ext cx="3998976" cy="533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675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Premier constat sur Rennes</a:t>
            </a:r>
          </a:p>
        </p:txBody>
      </p:sp>
      <p:pic>
        <p:nvPicPr>
          <p:cNvPr id="2050" name="Picture 2" descr="RÃ©sultat de recherche d'images pour &quot;debate everywhere&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65737" y="1825625"/>
            <a:ext cx="5588063" cy="3095687"/>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2"/>
          <p:cNvSpPr txBox="1">
            <a:spLocks/>
          </p:cNvSpPr>
          <p:nvPr/>
        </p:nvSpPr>
        <p:spPr>
          <a:xfrm>
            <a:off x="838200" y="1825625"/>
            <a:ext cx="49275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dirty="0">
                <a:solidFill>
                  <a:schemeClr val="bg1"/>
                </a:solidFill>
              </a:rPr>
              <a:t>Les actions habituelles touchent une population assez </a:t>
            </a:r>
            <a:r>
              <a:rPr lang="fr-FR" sz="2600" dirty="0" smtClean="0">
                <a:solidFill>
                  <a:schemeClr val="bg1"/>
                </a:solidFill>
              </a:rPr>
              <a:t>homogène</a:t>
            </a:r>
            <a:endParaRPr lang="fr-FR" sz="2600" dirty="0">
              <a:solidFill>
                <a:schemeClr val="bg1"/>
              </a:solidFill>
            </a:endParaRPr>
          </a:p>
          <a:p>
            <a:pPr lvl="1"/>
            <a:endParaRPr lang="fr-FR" dirty="0">
              <a:solidFill>
                <a:schemeClr val="bg1"/>
              </a:solidFill>
            </a:endParaRPr>
          </a:p>
          <a:p>
            <a:pPr lvl="1"/>
            <a:r>
              <a:rPr lang="fr-FR" dirty="0">
                <a:solidFill>
                  <a:schemeClr val="bg1"/>
                </a:solidFill>
              </a:rPr>
              <a:t>Volonté </a:t>
            </a:r>
            <a:r>
              <a:rPr lang="fr-FR" dirty="0" smtClean="0">
                <a:solidFill>
                  <a:schemeClr val="bg1"/>
                </a:solidFill>
              </a:rPr>
              <a:t>de </a:t>
            </a:r>
            <a:r>
              <a:rPr lang="fr-FR" dirty="0">
                <a:solidFill>
                  <a:schemeClr val="bg1"/>
                </a:solidFill>
              </a:rPr>
              <a:t>toucher </a:t>
            </a:r>
            <a:r>
              <a:rPr lang="fr-FR" dirty="0" smtClean="0">
                <a:solidFill>
                  <a:schemeClr val="bg1"/>
                </a:solidFill>
              </a:rPr>
              <a:t>des publics </a:t>
            </a:r>
            <a:r>
              <a:rPr lang="fr-FR" dirty="0">
                <a:solidFill>
                  <a:schemeClr val="bg1"/>
                </a:solidFill>
              </a:rPr>
              <a:t>plus </a:t>
            </a:r>
            <a:r>
              <a:rPr lang="fr-FR" dirty="0" smtClean="0">
                <a:solidFill>
                  <a:schemeClr val="bg1"/>
                </a:solidFill>
              </a:rPr>
              <a:t>diversifiés</a:t>
            </a:r>
            <a:endParaRPr lang="fr-FR" dirty="0">
              <a:solidFill>
                <a:schemeClr val="bg1"/>
              </a:solidFill>
            </a:endParaRPr>
          </a:p>
          <a:p>
            <a:pPr lvl="1"/>
            <a:endParaRPr lang="fr-FR" dirty="0">
              <a:solidFill>
                <a:schemeClr val="bg1"/>
              </a:solidFill>
            </a:endParaRPr>
          </a:p>
          <a:p>
            <a:pPr lvl="1"/>
            <a:r>
              <a:rPr lang="fr-FR" dirty="0">
                <a:solidFill>
                  <a:schemeClr val="bg1"/>
                </a:solidFill>
              </a:rPr>
              <a:t>Décloisonner le débat sur la question animale</a:t>
            </a:r>
          </a:p>
        </p:txBody>
      </p:sp>
    </p:spTree>
    <p:extLst>
      <p:ext uri="{BB962C8B-B14F-4D97-AF65-F5344CB8AC3E}">
        <p14:creationId xmlns:p14="http://schemas.microsoft.com/office/powerpoint/2010/main" val="3126981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Les aspects politiques</a:t>
            </a:r>
            <a:endParaRPr lang="fr-FR" dirty="0">
              <a:solidFill>
                <a:schemeClr val="bg1"/>
              </a:solidFill>
            </a:endParaRPr>
          </a:p>
        </p:txBody>
      </p:sp>
      <p:pic>
        <p:nvPicPr>
          <p:cNvPr id="10" name="Espace réservé du contenu 9" descr="Carte Ã©lection prÃ©sidentielle 2017 - deuxiÃ¨me tou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025640" y="1906510"/>
            <a:ext cx="4328160" cy="4433327"/>
          </a:xfrm>
          <a:prstGeom prst="rect">
            <a:avLst/>
          </a:prstGeom>
          <a:noFill/>
          <a:ln>
            <a:noFill/>
          </a:ln>
        </p:spPr>
      </p:pic>
      <p:pic>
        <p:nvPicPr>
          <p:cNvPr id="11" name="Espace réservé du contenu 10" descr="https://upload.wikimedia.org/wikipedia/commons/0/08/France_densit%C3%A9_2009.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06511"/>
            <a:ext cx="4559807" cy="4433327"/>
          </a:xfrm>
          <a:prstGeom prst="rect">
            <a:avLst/>
          </a:prstGeom>
          <a:noFill/>
          <a:ln>
            <a:noFill/>
          </a:ln>
        </p:spPr>
      </p:pic>
    </p:spTree>
    <p:extLst>
      <p:ext uri="{BB962C8B-B14F-4D97-AF65-F5344CB8AC3E}">
        <p14:creationId xmlns:p14="http://schemas.microsoft.com/office/powerpoint/2010/main" val="29310741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Les aspects politiques</a:t>
            </a:r>
            <a:endParaRPr lang="fr-FR" dirty="0">
              <a:solidFill>
                <a:schemeClr val="bg1"/>
              </a:solidFill>
            </a:endParaRPr>
          </a:p>
        </p:txBody>
      </p:sp>
      <p:sp>
        <p:nvSpPr>
          <p:cNvPr id="3" name="Espace réservé du contenu 2"/>
          <p:cNvSpPr>
            <a:spLocks noGrp="1"/>
          </p:cNvSpPr>
          <p:nvPr>
            <p:ph idx="1"/>
          </p:nvPr>
        </p:nvSpPr>
        <p:spPr>
          <a:xfrm>
            <a:off x="838200" y="1825625"/>
            <a:ext cx="10515600" cy="4351338"/>
          </a:xfrm>
        </p:spPr>
        <p:txBody>
          <a:bodyPr>
            <a:normAutofit/>
          </a:bodyPr>
          <a:lstStyle/>
          <a:p>
            <a:r>
              <a:rPr lang="fr-FR" dirty="0" smtClean="0">
                <a:solidFill>
                  <a:schemeClr val="bg1"/>
                </a:solidFill>
              </a:rPr>
              <a:t>Percée de Jean-Marie Le Pen en 2002 chez les agriculteurs et chez les anciens exploitants </a:t>
            </a:r>
          </a:p>
          <a:p>
            <a:r>
              <a:rPr lang="fr-FR" dirty="0" smtClean="0">
                <a:solidFill>
                  <a:schemeClr val="bg1"/>
                </a:solidFill>
              </a:rPr>
              <a:t>En 2007, le portrait des électeurs ruraux apparaît plus diversifié que jamais</a:t>
            </a:r>
          </a:p>
          <a:p>
            <a:pPr lvl="1"/>
            <a:r>
              <a:rPr lang="fr-FR" dirty="0" smtClean="0">
                <a:solidFill>
                  <a:schemeClr val="bg1"/>
                </a:solidFill>
              </a:rPr>
              <a:t>Les agriculteurs-</a:t>
            </a:r>
            <a:r>
              <a:rPr lang="fr-FR" dirty="0" err="1" smtClean="0">
                <a:solidFill>
                  <a:schemeClr val="bg1"/>
                </a:solidFill>
              </a:rPr>
              <a:t>trices</a:t>
            </a:r>
            <a:r>
              <a:rPr lang="fr-FR" dirty="0" smtClean="0">
                <a:solidFill>
                  <a:schemeClr val="bg1"/>
                </a:solidFill>
              </a:rPr>
              <a:t> et les ouvrier-e-s sont plus sujets à la radicalisation</a:t>
            </a:r>
          </a:p>
          <a:p>
            <a:pPr lvl="1"/>
            <a:r>
              <a:rPr lang="fr-FR" dirty="0" smtClean="0">
                <a:solidFill>
                  <a:schemeClr val="bg1"/>
                </a:solidFill>
              </a:rPr>
              <a:t>Un groupe hétérogène plus mobile aspiré par la fonction résidentielle de l’espace rural</a:t>
            </a:r>
          </a:p>
          <a:p>
            <a:pPr lvl="1"/>
            <a:r>
              <a:rPr lang="fr-FR" dirty="0" smtClean="0">
                <a:solidFill>
                  <a:schemeClr val="bg1"/>
                </a:solidFill>
              </a:rPr>
              <a:t>L’opposition entre villes et campagnes se renforcent (France des bistrots contre la France des bobos)</a:t>
            </a:r>
          </a:p>
          <a:p>
            <a:pPr lvl="1"/>
            <a:r>
              <a:rPr lang="fr-FR" dirty="0" smtClean="0">
                <a:solidFill>
                  <a:schemeClr val="bg1"/>
                </a:solidFill>
              </a:rPr>
              <a:t>Les droites rurales se segmentent</a:t>
            </a:r>
          </a:p>
        </p:txBody>
      </p:sp>
    </p:spTree>
    <p:extLst>
      <p:ext uri="{BB962C8B-B14F-4D97-AF65-F5344CB8AC3E}">
        <p14:creationId xmlns:p14="http://schemas.microsoft.com/office/powerpoint/2010/main" val="2369069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 vote paysan</a:t>
            </a:r>
            <a:endParaRPr lang="fr-FR" dirty="0">
              <a:solidFill>
                <a:schemeClr val="bg1"/>
              </a:solidFill>
            </a:endParaRPr>
          </a:p>
        </p:txBody>
      </p:sp>
      <p:sp>
        <p:nvSpPr>
          <p:cNvPr id="3" name="Espace réservé du contenu 2"/>
          <p:cNvSpPr>
            <a:spLocks noGrp="1"/>
          </p:cNvSpPr>
          <p:nvPr>
            <p:ph sz="half" idx="1"/>
          </p:nvPr>
        </p:nvSpPr>
        <p:spPr/>
        <p:txBody>
          <a:bodyPr/>
          <a:lstStyle/>
          <a:p>
            <a:r>
              <a:rPr lang="fr-FR" dirty="0">
                <a:solidFill>
                  <a:schemeClr val="bg1"/>
                </a:solidFill>
              </a:rPr>
              <a:t>Les droites rassemblent 76,5% des voies des </a:t>
            </a:r>
            <a:r>
              <a:rPr lang="fr-FR" dirty="0" smtClean="0">
                <a:solidFill>
                  <a:schemeClr val="bg1"/>
                </a:solidFill>
              </a:rPr>
              <a:t>agriculteurs-</a:t>
            </a:r>
            <a:r>
              <a:rPr lang="fr-FR" dirty="0" err="1" smtClean="0">
                <a:solidFill>
                  <a:schemeClr val="bg1"/>
                </a:solidFill>
              </a:rPr>
              <a:t>trices</a:t>
            </a:r>
            <a:r>
              <a:rPr lang="fr-FR" dirty="0" smtClean="0">
                <a:solidFill>
                  <a:schemeClr val="bg1"/>
                </a:solidFill>
              </a:rPr>
              <a:t> en 2012</a:t>
            </a:r>
          </a:p>
          <a:p>
            <a:pPr lvl="1"/>
            <a:r>
              <a:rPr lang="fr-FR" dirty="0" smtClean="0">
                <a:solidFill>
                  <a:schemeClr val="bg1"/>
                </a:solidFill>
              </a:rPr>
              <a:t>44</a:t>
            </a:r>
            <a:r>
              <a:rPr lang="fr-FR" dirty="0">
                <a:solidFill>
                  <a:schemeClr val="bg1"/>
                </a:solidFill>
              </a:rPr>
              <a:t>% pour Nicolas Sarkozy (vs 27%) </a:t>
            </a:r>
            <a:r>
              <a:rPr lang="fr-FR" dirty="0" smtClean="0">
                <a:solidFill>
                  <a:schemeClr val="bg1"/>
                </a:solidFill>
              </a:rPr>
              <a:t> </a:t>
            </a:r>
          </a:p>
          <a:p>
            <a:pPr lvl="1"/>
            <a:r>
              <a:rPr lang="fr-FR" dirty="0" smtClean="0">
                <a:solidFill>
                  <a:schemeClr val="bg1"/>
                </a:solidFill>
              </a:rPr>
              <a:t>19,5</a:t>
            </a:r>
            <a:r>
              <a:rPr lang="fr-FR" dirty="0">
                <a:solidFill>
                  <a:schemeClr val="bg1"/>
                </a:solidFill>
              </a:rPr>
              <a:t>% des voies pour Marine le Pen (vs 18</a:t>
            </a:r>
            <a:r>
              <a:rPr lang="fr-FR" dirty="0" smtClean="0">
                <a:solidFill>
                  <a:schemeClr val="bg1"/>
                </a:solidFill>
              </a:rPr>
              <a:t>%)</a:t>
            </a:r>
            <a:endParaRPr lang="fr-FR" dirty="0">
              <a:solidFill>
                <a:schemeClr val="bg1"/>
              </a:solidFill>
            </a:endParaRPr>
          </a:p>
        </p:txBody>
      </p:sp>
      <p:pic>
        <p:nvPicPr>
          <p:cNvPr id="7" name="Espace réservé du contenu 6" descr="E:\Nextcloud\Documents\RDV Question Animale\Conférence\Estivales Question Animale\Vote agriculteurs 2012.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965435"/>
            <a:ext cx="5181600" cy="4071718"/>
          </a:xfrm>
          <a:prstGeom prst="rect">
            <a:avLst/>
          </a:prstGeom>
          <a:noFill/>
          <a:ln>
            <a:noFill/>
          </a:ln>
        </p:spPr>
      </p:pic>
    </p:spTree>
    <p:extLst>
      <p:ext uri="{BB962C8B-B14F-4D97-AF65-F5344CB8AC3E}">
        <p14:creationId xmlns:p14="http://schemas.microsoft.com/office/powerpoint/2010/main" val="2997857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 vote paysan</a:t>
            </a:r>
            <a:endParaRPr lang="fr-FR" dirty="0">
              <a:solidFill>
                <a:schemeClr val="bg1"/>
              </a:solidFill>
            </a:endParaRPr>
          </a:p>
        </p:txBody>
      </p:sp>
      <p:sp>
        <p:nvSpPr>
          <p:cNvPr id="3" name="Espace réservé du contenu 2"/>
          <p:cNvSpPr>
            <a:spLocks noGrp="1"/>
          </p:cNvSpPr>
          <p:nvPr>
            <p:ph sz="half" idx="1"/>
          </p:nvPr>
        </p:nvSpPr>
        <p:spPr/>
        <p:txBody>
          <a:bodyPr>
            <a:normAutofit/>
          </a:bodyPr>
          <a:lstStyle/>
          <a:p>
            <a:r>
              <a:rPr lang="fr-FR" dirty="0">
                <a:solidFill>
                  <a:schemeClr val="bg1"/>
                </a:solidFill>
              </a:rPr>
              <a:t>Le vote FN chez les </a:t>
            </a:r>
            <a:r>
              <a:rPr lang="fr-FR" dirty="0" smtClean="0">
                <a:solidFill>
                  <a:schemeClr val="bg1"/>
                </a:solidFill>
              </a:rPr>
              <a:t>agriculteurs-</a:t>
            </a:r>
            <a:r>
              <a:rPr lang="fr-FR" dirty="0" err="1" smtClean="0">
                <a:solidFill>
                  <a:schemeClr val="bg1"/>
                </a:solidFill>
              </a:rPr>
              <a:t>trices</a:t>
            </a:r>
            <a:r>
              <a:rPr lang="fr-FR" dirty="0" smtClean="0">
                <a:solidFill>
                  <a:schemeClr val="bg1"/>
                </a:solidFill>
              </a:rPr>
              <a:t> </a:t>
            </a:r>
            <a:r>
              <a:rPr lang="fr-FR" dirty="0">
                <a:solidFill>
                  <a:schemeClr val="bg1"/>
                </a:solidFill>
              </a:rPr>
              <a:t>est à peu près dans la moyenne nationale mais beaucoup moins fort que chez les </a:t>
            </a:r>
            <a:r>
              <a:rPr lang="fr-FR" dirty="0" smtClean="0">
                <a:solidFill>
                  <a:schemeClr val="bg1"/>
                </a:solidFill>
              </a:rPr>
              <a:t>ouvrier-e-s </a:t>
            </a:r>
            <a:r>
              <a:rPr lang="fr-FR" dirty="0">
                <a:solidFill>
                  <a:schemeClr val="bg1"/>
                </a:solidFill>
              </a:rPr>
              <a:t>et </a:t>
            </a:r>
            <a:r>
              <a:rPr lang="fr-FR" dirty="0" smtClean="0">
                <a:solidFill>
                  <a:schemeClr val="bg1"/>
                </a:solidFill>
              </a:rPr>
              <a:t>employé-e-s.</a:t>
            </a:r>
          </a:p>
          <a:p>
            <a:r>
              <a:rPr lang="fr-FR" dirty="0">
                <a:solidFill>
                  <a:schemeClr val="bg1"/>
                </a:solidFill>
              </a:rPr>
              <a:t>Le vote FN en milieu rural est surtout dû aux votes des ouvrier-e-s (40%) et des employé-e-s (30</a:t>
            </a:r>
            <a:r>
              <a:rPr lang="fr-FR" dirty="0" smtClean="0">
                <a:solidFill>
                  <a:schemeClr val="bg1"/>
                </a:solidFill>
              </a:rPr>
              <a:t>%)</a:t>
            </a:r>
            <a:endParaRPr lang="fr-FR" dirty="0">
              <a:solidFill>
                <a:schemeClr val="bg1"/>
              </a:solidFill>
            </a:endParaRPr>
          </a:p>
        </p:txBody>
      </p:sp>
      <p:pic>
        <p:nvPicPr>
          <p:cNvPr id="6" name="Espace réservé du contenu 5"/>
          <p:cNvPicPr>
            <a:picLocks noGrp="1"/>
          </p:cNvPicPr>
          <p:nvPr>
            <p:ph sz="half" idx="2"/>
          </p:nvPr>
        </p:nvPicPr>
        <p:blipFill>
          <a:blip r:embed="rId2"/>
          <a:stretch>
            <a:fillRect/>
          </a:stretch>
        </p:blipFill>
        <p:spPr>
          <a:xfrm>
            <a:off x="6379285" y="1825625"/>
            <a:ext cx="4767430" cy="4351338"/>
          </a:xfrm>
          <a:prstGeom prst="rect">
            <a:avLst/>
          </a:prstGeom>
        </p:spPr>
      </p:pic>
    </p:spTree>
    <p:extLst>
      <p:ext uri="{BB962C8B-B14F-4D97-AF65-F5344CB8AC3E}">
        <p14:creationId xmlns:p14="http://schemas.microsoft.com/office/powerpoint/2010/main" val="42067171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 vote paysan</a:t>
            </a:r>
            <a:endParaRPr lang="fr-FR" dirty="0">
              <a:solidFill>
                <a:schemeClr val="bg1"/>
              </a:solidFill>
            </a:endParaRPr>
          </a:p>
        </p:txBody>
      </p:sp>
      <p:sp>
        <p:nvSpPr>
          <p:cNvPr id="3" name="Espace réservé du contenu 2"/>
          <p:cNvSpPr>
            <a:spLocks noGrp="1"/>
          </p:cNvSpPr>
          <p:nvPr>
            <p:ph sz="half" idx="1"/>
          </p:nvPr>
        </p:nvSpPr>
        <p:spPr>
          <a:xfrm>
            <a:off x="838200" y="1825625"/>
            <a:ext cx="4526280" cy="4351338"/>
          </a:xfrm>
        </p:spPr>
        <p:txBody>
          <a:bodyPr>
            <a:normAutofit/>
          </a:bodyPr>
          <a:lstStyle/>
          <a:p>
            <a:r>
              <a:rPr lang="fr-FR" dirty="0" smtClean="0">
                <a:solidFill>
                  <a:schemeClr val="bg1"/>
                </a:solidFill>
              </a:rPr>
              <a:t>La </a:t>
            </a:r>
            <a:r>
              <a:rPr lang="fr-FR" dirty="0">
                <a:solidFill>
                  <a:schemeClr val="bg1"/>
                </a:solidFill>
              </a:rPr>
              <a:t>faiblesse de la gauche chez les </a:t>
            </a:r>
            <a:r>
              <a:rPr lang="fr-FR" dirty="0" smtClean="0">
                <a:solidFill>
                  <a:schemeClr val="bg1"/>
                </a:solidFill>
              </a:rPr>
              <a:t>agriculteurs-</a:t>
            </a:r>
            <a:r>
              <a:rPr lang="fr-FR" dirty="0" err="1" smtClean="0">
                <a:solidFill>
                  <a:schemeClr val="bg1"/>
                </a:solidFill>
              </a:rPr>
              <a:t>trices</a:t>
            </a:r>
            <a:r>
              <a:rPr lang="fr-FR" dirty="0" smtClean="0">
                <a:solidFill>
                  <a:schemeClr val="bg1"/>
                </a:solidFill>
              </a:rPr>
              <a:t> </a:t>
            </a:r>
            <a:r>
              <a:rPr lang="fr-FR" dirty="0">
                <a:solidFill>
                  <a:schemeClr val="bg1"/>
                </a:solidFill>
              </a:rPr>
              <a:t>profitent à la droite « modérée » et pas à la droite « autoritaire </a:t>
            </a:r>
            <a:r>
              <a:rPr lang="fr-FR" dirty="0" smtClean="0">
                <a:solidFill>
                  <a:schemeClr val="bg1"/>
                </a:solidFill>
              </a:rPr>
              <a:t>».</a:t>
            </a:r>
          </a:p>
          <a:p>
            <a:r>
              <a:rPr lang="fr-FR" dirty="0">
                <a:solidFill>
                  <a:schemeClr val="bg1"/>
                </a:solidFill>
              </a:rPr>
              <a:t>Historiquement le milieu agricole est assez réfractaire au FN</a:t>
            </a:r>
            <a:r>
              <a:rPr lang="fr-FR" dirty="0" smtClean="0">
                <a:solidFill>
                  <a:schemeClr val="bg1"/>
                </a:solidFill>
              </a:rPr>
              <a:t>.</a:t>
            </a:r>
            <a:endParaRPr lang="fr-FR" dirty="0">
              <a:solidFill>
                <a:schemeClr val="bg1"/>
              </a:solidFill>
            </a:endParaRPr>
          </a:p>
        </p:txBody>
      </p:sp>
      <p:pic>
        <p:nvPicPr>
          <p:cNvPr id="7" name="Espace réservé du contenu 6" descr="E:\Nextcloud\Documents\RDV Question Animale\Conférence\Estivales Question Animale\Vote 1er 2nd tour 2007 2012.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71744" y="1914145"/>
            <a:ext cx="5782056" cy="3559878"/>
          </a:xfrm>
          <a:prstGeom prst="rect">
            <a:avLst/>
          </a:prstGeom>
          <a:noFill/>
          <a:ln>
            <a:noFill/>
          </a:ln>
        </p:spPr>
      </p:pic>
    </p:spTree>
    <p:extLst>
      <p:ext uri="{BB962C8B-B14F-4D97-AF65-F5344CB8AC3E}">
        <p14:creationId xmlns:p14="http://schemas.microsoft.com/office/powerpoint/2010/main" val="1583775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 vote paysan</a:t>
            </a:r>
            <a:endParaRPr lang="fr-FR" dirty="0">
              <a:solidFill>
                <a:schemeClr val="bg1"/>
              </a:solidFill>
            </a:endParaRPr>
          </a:p>
        </p:txBody>
      </p:sp>
      <p:sp>
        <p:nvSpPr>
          <p:cNvPr id="3" name="Espace réservé du contenu 2"/>
          <p:cNvSpPr>
            <a:spLocks noGrp="1"/>
          </p:cNvSpPr>
          <p:nvPr>
            <p:ph sz="half" idx="1"/>
          </p:nvPr>
        </p:nvSpPr>
        <p:spPr>
          <a:xfrm>
            <a:off x="838200" y="1825625"/>
            <a:ext cx="4233672" cy="4351338"/>
          </a:xfrm>
        </p:spPr>
        <p:txBody>
          <a:bodyPr>
            <a:normAutofit/>
          </a:bodyPr>
          <a:lstStyle/>
          <a:p>
            <a:r>
              <a:rPr lang="fr-FR" dirty="0" smtClean="0">
                <a:solidFill>
                  <a:schemeClr val="bg1"/>
                </a:solidFill>
              </a:rPr>
              <a:t>Les votes sont clivés en fonction de la surface d’exploitation, du type de production agricole et de la région, les trois étant plus ou moins liés</a:t>
            </a:r>
          </a:p>
          <a:p>
            <a:r>
              <a:rPr lang="fr-FR" dirty="0" smtClean="0">
                <a:solidFill>
                  <a:schemeClr val="bg1"/>
                </a:solidFill>
              </a:rPr>
              <a:t>On </a:t>
            </a:r>
            <a:r>
              <a:rPr lang="fr-FR" dirty="0">
                <a:solidFill>
                  <a:schemeClr val="bg1"/>
                </a:solidFill>
              </a:rPr>
              <a:t>observe un fort clivage entre petite paysannerie et gros cultivateurs.</a:t>
            </a:r>
          </a:p>
        </p:txBody>
      </p:sp>
      <p:pic>
        <p:nvPicPr>
          <p:cNvPr id="6" name="Espace réservé du contenu 5"/>
          <p:cNvPicPr>
            <a:picLocks noGrp="1"/>
          </p:cNvPicPr>
          <p:nvPr>
            <p:ph sz="half" idx="2"/>
          </p:nvPr>
        </p:nvPicPr>
        <p:blipFill>
          <a:blip r:embed="rId2"/>
          <a:stretch>
            <a:fillRect/>
          </a:stretch>
        </p:blipFill>
        <p:spPr>
          <a:xfrm>
            <a:off x="5364480" y="1825626"/>
            <a:ext cx="5989320" cy="3664670"/>
          </a:xfrm>
          <a:prstGeom prst="rect">
            <a:avLst/>
          </a:prstGeom>
        </p:spPr>
      </p:pic>
    </p:spTree>
    <p:extLst>
      <p:ext uri="{BB962C8B-B14F-4D97-AF65-F5344CB8AC3E}">
        <p14:creationId xmlns:p14="http://schemas.microsoft.com/office/powerpoint/2010/main" val="10070002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 vote paysan</a:t>
            </a:r>
            <a:endParaRPr lang="fr-FR" dirty="0">
              <a:solidFill>
                <a:schemeClr val="bg1"/>
              </a:solidFill>
            </a:endParaRPr>
          </a:p>
        </p:txBody>
      </p:sp>
      <p:sp>
        <p:nvSpPr>
          <p:cNvPr id="3" name="Espace réservé du contenu 2"/>
          <p:cNvSpPr>
            <a:spLocks noGrp="1"/>
          </p:cNvSpPr>
          <p:nvPr>
            <p:ph sz="half" idx="1"/>
          </p:nvPr>
        </p:nvSpPr>
        <p:spPr>
          <a:xfrm>
            <a:off x="838200" y="1825625"/>
            <a:ext cx="4233672" cy="4351338"/>
          </a:xfrm>
        </p:spPr>
        <p:txBody>
          <a:bodyPr>
            <a:normAutofit/>
          </a:bodyPr>
          <a:lstStyle/>
          <a:p>
            <a:r>
              <a:rPr lang="fr-FR" dirty="0">
                <a:solidFill>
                  <a:schemeClr val="bg1"/>
                </a:solidFill>
              </a:rPr>
              <a:t>Les votes sont clivés en fonction de la surface d’exploitation, du type de production agricole et de la région, les trois étant plus ou moins liés</a:t>
            </a:r>
          </a:p>
          <a:p>
            <a:r>
              <a:rPr lang="fr-FR" dirty="0" smtClean="0">
                <a:solidFill>
                  <a:schemeClr val="bg1"/>
                </a:solidFill>
              </a:rPr>
              <a:t>On </a:t>
            </a:r>
            <a:r>
              <a:rPr lang="fr-FR" dirty="0">
                <a:solidFill>
                  <a:schemeClr val="bg1"/>
                </a:solidFill>
              </a:rPr>
              <a:t>observe un fort clivage </a:t>
            </a:r>
            <a:r>
              <a:rPr lang="fr-FR" dirty="0" smtClean="0">
                <a:solidFill>
                  <a:schemeClr val="bg1"/>
                </a:solidFill>
              </a:rPr>
              <a:t>en fonction du type de production agricole</a:t>
            </a:r>
            <a:endParaRPr lang="fr-FR" dirty="0">
              <a:solidFill>
                <a:schemeClr val="bg1"/>
              </a:solidFill>
            </a:endParaRPr>
          </a:p>
        </p:txBody>
      </p:sp>
      <p:pic>
        <p:nvPicPr>
          <p:cNvPr id="7" name="Espace réservé du contenu 6"/>
          <p:cNvPicPr>
            <a:picLocks noGrp="1"/>
          </p:cNvPicPr>
          <p:nvPr>
            <p:ph sz="half" idx="2"/>
          </p:nvPr>
        </p:nvPicPr>
        <p:blipFill>
          <a:blip r:embed="rId2"/>
          <a:stretch>
            <a:fillRect/>
          </a:stretch>
        </p:blipFill>
        <p:spPr>
          <a:xfrm>
            <a:off x="5425440" y="1825626"/>
            <a:ext cx="5928360" cy="4089224"/>
          </a:xfrm>
          <a:prstGeom prst="rect">
            <a:avLst/>
          </a:prstGeom>
        </p:spPr>
      </p:pic>
    </p:spTree>
    <p:extLst>
      <p:ext uri="{BB962C8B-B14F-4D97-AF65-F5344CB8AC3E}">
        <p14:creationId xmlns:p14="http://schemas.microsoft.com/office/powerpoint/2010/main" val="4836526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 vote paysan</a:t>
            </a:r>
            <a:endParaRPr lang="fr-FR" dirty="0">
              <a:solidFill>
                <a:schemeClr val="bg1"/>
              </a:solidFill>
            </a:endParaRPr>
          </a:p>
        </p:txBody>
      </p:sp>
      <p:sp>
        <p:nvSpPr>
          <p:cNvPr id="3" name="Espace réservé du contenu 2"/>
          <p:cNvSpPr>
            <a:spLocks noGrp="1"/>
          </p:cNvSpPr>
          <p:nvPr>
            <p:ph sz="half" idx="1"/>
          </p:nvPr>
        </p:nvSpPr>
        <p:spPr>
          <a:xfrm>
            <a:off x="838200" y="1825625"/>
            <a:ext cx="4233672" cy="4351338"/>
          </a:xfrm>
        </p:spPr>
        <p:txBody>
          <a:bodyPr>
            <a:normAutofit lnSpcReduction="10000"/>
          </a:bodyPr>
          <a:lstStyle/>
          <a:p>
            <a:r>
              <a:rPr lang="fr-FR" dirty="0">
                <a:solidFill>
                  <a:schemeClr val="bg1"/>
                </a:solidFill>
              </a:rPr>
              <a:t>Les votes sont clivés en fonction de la surface d’exploitation, du type de production agricole et de la région, les trois étant plus ou moins liés</a:t>
            </a:r>
          </a:p>
          <a:p>
            <a:r>
              <a:rPr lang="fr-FR" dirty="0" smtClean="0">
                <a:solidFill>
                  <a:schemeClr val="bg1"/>
                </a:solidFill>
              </a:rPr>
              <a:t>On </a:t>
            </a:r>
            <a:r>
              <a:rPr lang="fr-FR" dirty="0">
                <a:solidFill>
                  <a:schemeClr val="bg1"/>
                </a:solidFill>
              </a:rPr>
              <a:t>observe </a:t>
            </a:r>
            <a:r>
              <a:rPr lang="fr-FR" dirty="0" smtClean="0">
                <a:solidFill>
                  <a:schemeClr val="bg1"/>
                </a:solidFill>
              </a:rPr>
              <a:t>une nette coupure nord/sud</a:t>
            </a:r>
          </a:p>
          <a:p>
            <a:r>
              <a:rPr lang="fr-FR" dirty="0" smtClean="0">
                <a:solidFill>
                  <a:schemeClr val="bg1"/>
                </a:solidFill>
              </a:rPr>
              <a:t>Les régions Bretagne et Auvergne-Limousin sont intermédiaires</a:t>
            </a:r>
            <a:endParaRPr lang="fr-FR" dirty="0">
              <a:solidFill>
                <a:schemeClr val="bg1"/>
              </a:solidFill>
            </a:endParaRPr>
          </a:p>
        </p:txBody>
      </p:sp>
      <p:pic>
        <p:nvPicPr>
          <p:cNvPr id="7" name="Espace réservé du contenu 6"/>
          <p:cNvPicPr>
            <a:picLocks noGrp="1"/>
          </p:cNvPicPr>
          <p:nvPr>
            <p:ph sz="half" idx="2"/>
          </p:nvPr>
        </p:nvPicPr>
        <p:blipFill>
          <a:blip r:embed="rId2"/>
          <a:stretch>
            <a:fillRect/>
          </a:stretch>
        </p:blipFill>
        <p:spPr>
          <a:xfrm>
            <a:off x="5169408" y="1316736"/>
            <a:ext cx="6864096" cy="4860227"/>
          </a:xfrm>
          <a:prstGeom prst="rect">
            <a:avLst/>
          </a:prstGeom>
        </p:spPr>
      </p:pic>
    </p:spTree>
    <p:extLst>
      <p:ext uri="{BB962C8B-B14F-4D97-AF65-F5344CB8AC3E}">
        <p14:creationId xmlns:p14="http://schemas.microsoft.com/office/powerpoint/2010/main" val="39891455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Les aspects politiques</a:t>
            </a:r>
            <a:endParaRPr lang="fr-FR" dirty="0">
              <a:solidFill>
                <a:schemeClr val="bg1"/>
              </a:solidFill>
            </a:endParaRPr>
          </a:p>
        </p:txBody>
      </p:sp>
      <p:sp>
        <p:nvSpPr>
          <p:cNvPr id="3" name="Espace réservé du contenu 2"/>
          <p:cNvSpPr>
            <a:spLocks noGrp="1"/>
          </p:cNvSpPr>
          <p:nvPr>
            <p:ph idx="1"/>
          </p:nvPr>
        </p:nvSpPr>
        <p:spPr>
          <a:xfrm>
            <a:off x="838200" y="1825625"/>
            <a:ext cx="10515600" cy="4351338"/>
          </a:xfrm>
        </p:spPr>
        <p:txBody>
          <a:bodyPr>
            <a:normAutofit/>
          </a:bodyPr>
          <a:lstStyle/>
          <a:p>
            <a:r>
              <a:rPr lang="fr-FR" dirty="0" smtClean="0">
                <a:solidFill>
                  <a:schemeClr val="bg1"/>
                </a:solidFill>
              </a:rPr>
              <a:t>Valeurs de la droite</a:t>
            </a:r>
          </a:p>
          <a:p>
            <a:pPr lvl="1"/>
            <a:r>
              <a:rPr lang="fr-FR" dirty="0" smtClean="0">
                <a:solidFill>
                  <a:schemeClr val="bg1"/>
                </a:solidFill>
              </a:rPr>
              <a:t>Symboliquement, la droite est « faste »</a:t>
            </a:r>
          </a:p>
          <a:p>
            <a:pPr lvl="1"/>
            <a:r>
              <a:rPr lang="fr-FR" dirty="0" smtClean="0">
                <a:solidFill>
                  <a:schemeClr val="bg1"/>
                </a:solidFill>
              </a:rPr>
              <a:t>Concept de bon dans la morale aristocratique</a:t>
            </a:r>
          </a:p>
          <a:p>
            <a:pPr lvl="2"/>
            <a:r>
              <a:rPr lang="fr-FR" dirty="0" smtClean="0">
                <a:solidFill>
                  <a:schemeClr val="bg1"/>
                </a:solidFill>
              </a:rPr>
              <a:t>Réussite, mérite, excellence</a:t>
            </a:r>
          </a:p>
          <a:p>
            <a:pPr lvl="2"/>
            <a:r>
              <a:rPr lang="fr-FR" dirty="0" smtClean="0">
                <a:solidFill>
                  <a:schemeClr val="bg1"/>
                </a:solidFill>
              </a:rPr>
              <a:t>Etre bon dans ce que l’on fait, réussir sa vie et non être un impuissant, un incapable</a:t>
            </a:r>
          </a:p>
          <a:p>
            <a:pPr lvl="2"/>
            <a:r>
              <a:rPr lang="fr-FR" dirty="0" smtClean="0">
                <a:solidFill>
                  <a:schemeClr val="bg1"/>
                </a:solidFill>
              </a:rPr>
              <a:t>La morale est moins importante que la réussite</a:t>
            </a:r>
          </a:p>
          <a:p>
            <a:pPr lvl="2"/>
            <a:r>
              <a:rPr lang="fr-FR" dirty="0" smtClean="0">
                <a:solidFill>
                  <a:schemeClr val="bg1"/>
                </a:solidFill>
              </a:rPr>
              <a:t>« L’avenir appartient à ceux qui se lèvent tôt »</a:t>
            </a:r>
          </a:p>
          <a:p>
            <a:r>
              <a:rPr lang="fr-FR" dirty="0" smtClean="0">
                <a:solidFill>
                  <a:schemeClr val="bg1"/>
                </a:solidFill>
              </a:rPr>
              <a:t>Trois droites en France aujourd’hui</a:t>
            </a:r>
          </a:p>
          <a:p>
            <a:pPr lvl="1"/>
            <a:r>
              <a:rPr lang="fr-FR" dirty="0" smtClean="0">
                <a:solidFill>
                  <a:schemeClr val="bg1"/>
                </a:solidFill>
              </a:rPr>
              <a:t>La droite chrétienne</a:t>
            </a:r>
          </a:p>
          <a:p>
            <a:pPr lvl="1"/>
            <a:r>
              <a:rPr lang="fr-FR" dirty="0" smtClean="0">
                <a:solidFill>
                  <a:schemeClr val="bg1"/>
                </a:solidFill>
              </a:rPr>
              <a:t>La droite libérale</a:t>
            </a:r>
          </a:p>
          <a:p>
            <a:pPr lvl="1"/>
            <a:r>
              <a:rPr lang="fr-FR" dirty="0" smtClean="0">
                <a:solidFill>
                  <a:schemeClr val="bg1"/>
                </a:solidFill>
              </a:rPr>
              <a:t>La droite autoritaire</a:t>
            </a:r>
          </a:p>
        </p:txBody>
      </p:sp>
    </p:spTree>
    <p:extLst>
      <p:ext uri="{BB962C8B-B14F-4D97-AF65-F5344CB8AC3E}">
        <p14:creationId xmlns:p14="http://schemas.microsoft.com/office/powerpoint/2010/main" val="32515848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Les aspects politiques</a:t>
            </a:r>
            <a:endParaRPr lang="fr-FR" dirty="0">
              <a:solidFill>
                <a:schemeClr val="bg1"/>
              </a:solidFill>
            </a:endParaRPr>
          </a:p>
        </p:txBody>
      </p:sp>
      <p:sp>
        <p:nvSpPr>
          <p:cNvPr id="3" name="Espace réservé du contenu 2"/>
          <p:cNvSpPr>
            <a:spLocks noGrp="1"/>
          </p:cNvSpPr>
          <p:nvPr>
            <p:ph idx="1"/>
          </p:nvPr>
        </p:nvSpPr>
        <p:spPr>
          <a:xfrm>
            <a:off x="838200" y="1825625"/>
            <a:ext cx="10515600" cy="4351338"/>
          </a:xfrm>
        </p:spPr>
        <p:txBody>
          <a:bodyPr>
            <a:normAutofit/>
          </a:bodyPr>
          <a:lstStyle/>
          <a:p>
            <a:r>
              <a:rPr lang="fr-FR" dirty="0" smtClean="0">
                <a:solidFill>
                  <a:schemeClr val="bg1"/>
                </a:solidFill>
              </a:rPr>
              <a:t>La droite chrétienne</a:t>
            </a:r>
          </a:p>
          <a:p>
            <a:pPr lvl="1"/>
            <a:r>
              <a:rPr lang="fr-FR" dirty="0" smtClean="0">
                <a:solidFill>
                  <a:schemeClr val="bg1"/>
                </a:solidFill>
              </a:rPr>
              <a:t>Promue, </a:t>
            </a:r>
            <a:r>
              <a:rPr lang="fr-FR" dirty="0">
                <a:solidFill>
                  <a:schemeClr val="bg1"/>
                </a:solidFill>
              </a:rPr>
              <a:t>au sein d’une société démocratique et pluraliste, les valeurs véhiculées par l’Église : la liberté, le respect de l'être humain, les droits de l'homme, la fraternité, l'aide aux plus </a:t>
            </a:r>
            <a:r>
              <a:rPr lang="fr-FR" dirty="0" smtClean="0">
                <a:solidFill>
                  <a:schemeClr val="bg1"/>
                </a:solidFill>
              </a:rPr>
              <a:t>démunis.</a:t>
            </a:r>
          </a:p>
          <a:p>
            <a:pPr lvl="1"/>
            <a:r>
              <a:rPr lang="fr-FR" dirty="0" smtClean="0">
                <a:solidFill>
                  <a:schemeClr val="bg1"/>
                </a:solidFill>
              </a:rPr>
              <a:t>Les </a:t>
            </a:r>
            <a:r>
              <a:rPr lang="fr-FR" dirty="0">
                <a:solidFill>
                  <a:schemeClr val="bg1"/>
                </a:solidFill>
              </a:rPr>
              <a:t>démocrates-chrétiens placent l'homme au centre des préoccupations et considèrent que l’État doit conserver un pouvoir d'intervention dans la société, notamment dans l'économie.</a:t>
            </a:r>
            <a:endParaRPr lang="fr-FR" dirty="0" smtClean="0">
              <a:solidFill>
                <a:schemeClr val="bg1"/>
              </a:solidFill>
            </a:endParaRPr>
          </a:p>
          <a:p>
            <a:endParaRPr lang="fr-FR" dirty="0" smtClean="0">
              <a:solidFill>
                <a:schemeClr val="bg1"/>
              </a:solidFill>
            </a:endParaRPr>
          </a:p>
        </p:txBody>
      </p:sp>
    </p:spTree>
    <p:extLst>
      <p:ext uri="{BB962C8B-B14F-4D97-AF65-F5344CB8AC3E}">
        <p14:creationId xmlns:p14="http://schemas.microsoft.com/office/powerpoint/2010/main" val="3669555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Présentation de l’association</a:t>
            </a:r>
            <a:endParaRPr lang="fr-FR" dirty="0">
              <a:solidFill>
                <a:schemeClr val="bg1"/>
              </a:solidFill>
            </a:endParaRPr>
          </a:p>
        </p:txBody>
      </p:sp>
      <p:sp>
        <p:nvSpPr>
          <p:cNvPr id="3" name="Espace réservé du contenu 2"/>
          <p:cNvSpPr>
            <a:spLocks noGrp="1"/>
          </p:cNvSpPr>
          <p:nvPr>
            <p:ph sz="half" idx="1"/>
          </p:nvPr>
        </p:nvSpPr>
        <p:spPr/>
        <p:txBody>
          <a:bodyPr>
            <a:normAutofit/>
          </a:bodyPr>
          <a:lstStyle/>
          <a:p>
            <a:r>
              <a:rPr lang="fr-FR" dirty="0">
                <a:solidFill>
                  <a:schemeClr val="bg1"/>
                </a:solidFill>
              </a:rPr>
              <a:t>Association rennaise créée fin 2017 par 4 militant-e-s</a:t>
            </a:r>
          </a:p>
          <a:p>
            <a:r>
              <a:rPr lang="fr-FR" dirty="0" smtClean="0">
                <a:solidFill>
                  <a:schemeClr val="bg1"/>
                </a:solidFill>
              </a:rPr>
              <a:t>Diversifier les publics sensibilisés</a:t>
            </a:r>
          </a:p>
          <a:p>
            <a:pPr lvl="1"/>
            <a:r>
              <a:rPr lang="fr-FR" dirty="0" smtClean="0">
                <a:solidFill>
                  <a:schemeClr val="bg1"/>
                </a:solidFill>
              </a:rPr>
              <a:t>Sortir des centre-ville et universités</a:t>
            </a:r>
          </a:p>
          <a:p>
            <a:pPr lvl="2"/>
            <a:r>
              <a:rPr lang="fr-FR" sz="2300" dirty="0" smtClean="0">
                <a:solidFill>
                  <a:schemeClr val="bg1"/>
                </a:solidFill>
              </a:rPr>
              <a:t>Collèges, lycées et autres écoles supérieures</a:t>
            </a:r>
          </a:p>
          <a:p>
            <a:pPr lvl="2"/>
            <a:r>
              <a:rPr lang="fr-FR" sz="2300" dirty="0" smtClean="0">
                <a:solidFill>
                  <a:schemeClr val="bg1"/>
                </a:solidFill>
              </a:rPr>
              <a:t>Banlieues</a:t>
            </a:r>
          </a:p>
          <a:p>
            <a:pPr lvl="2"/>
            <a:r>
              <a:rPr lang="fr-FR" sz="2300" dirty="0" smtClean="0">
                <a:solidFill>
                  <a:schemeClr val="bg1"/>
                </a:solidFill>
              </a:rPr>
              <a:t>Villes périphériques</a:t>
            </a:r>
          </a:p>
          <a:p>
            <a:pPr lvl="2"/>
            <a:r>
              <a:rPr lang="fr-FR" sz="2300" dirty="0" smtClean="0">
                <a:solidFill>
                  <a:schemeClr val="bg1"/>
                </a:solidFill>
              </a:rPr>
              <a:t>Autre villes de Bretagne</a:t>
            </a:r>
          </a:p>
        </p:txBody>
      </p:sp>
      <p:pic>
        <p:nvPicPr>
          <p:cNvPr id="4098" name="Picture 2" descr="https://www.ouest-france.fr/sites/default/files/styles/image-640x360/public/2015/02/28/des-centres-commerciaux-dynamiques-mais-vetustes.jpg?itok=xY9tNS9Z"/>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66304" y="1520000"/>
            <a:ext cx="3803635" cy="21395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Quelques-uns des membres organisateurs de la foire bio se sont retrouvÃ©s samedi matin, au jardin des Incroyables comestibles, tout prÃ¨s du Stake park, au bord de l'Elorn, pour prÃ©senter l'affiche 2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7792" y="3833944"/>
            <a:ext cx="4146353" cy="234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4152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Les aspects politiques</a:t>
            </a:r>
            <a:endParaRPr lang="fr-FR" dirty="0">
              <a:solidFill>
                <a:schemeClr val="bg1"/>
              </a:solidFill>
            </a:endParaRPr>
          </a:p>
        </p:txBody>
      </p:sp>
      <p:sp>
        <p:nvSpPr>
          <p:cNvPr id="3" name="Espace réservé du contenu 2"/>
          <p:cNvSpPr>
            <a:spLocks noGrp="1"/>
          </p:cNvSpPr>
          <p:nvPr>
            <p:ph idx="1"/>
          </p:nvPr>
        </p:nvSpPr>
        <p:spPr>
          <a:xfrm>
            <a:off x="838200" y="1825625"/>
            <a:ext cx="10515600" cy="4351338"/>
          </a:xfrm>
        </p:spPr>
        <p:txBody>
          <a:bodyPr>
            <a:normAutofit fontScale="92500"/>
          </a:bodyPr>
          <a:lstStyle/>
          <a:p>
            <a:r>
              <a:rPr lang="fr-FR" dirty="0" smtClean="0">
                <a:solidFill>
                  <a:schemeClr val="bg1"/>
                </a:solidFill>
              </a:rPr>
              <a:t>La droite chrétienne</a:t>
            </a:r>
          </a:p>
          <a:p>
            <a:pPr lvl="1"/>
            <a:r>
              <a:rPr lang="fr-FR" dirty="0">
                <a:solidFill>
                  <a:schemeClr val="bg1"/>
                </a:solidFill>
              </a:rPr>
              <a:t>la préoccupation de la dimension spirituelle de toute personne</a:t>
            </a:r>
          </a:p>
          <a:p>
            <a:pPr lvl="1"/>
            <a:r>
              <a:rPr lang="fr-FR" dirty="0">
                <a:solidFill>
                  <a:schemeClr val="bg1"/>
                </a:solidFill>
              </a:rPr>
              <a:t>l'idée selon laquelle la source du droit provient, non de l'État, mais des individus, images de la personnalité divine, et qu'il faut donc reconnaître à toute personne un droit </a:t>
            </a:r>
            <a:r>
              <a:rPr lang="fr-FR" dirty="0" smtClean="0">
                <a:solidFill>
                  <a:schemeClr val="bg1"/>
                </a:solidFill>
              </a:rPr>
              <a:t>fondamental</a:t>
            </a:r>
          </a:p>
          <a:p>
            <a:pPr lvl="1"/>
            <a:r>
              <a:rPr lang="fr-FR" dirty="0" smtClean="0">
                <a:solidFill>
                  <a:schemeClr val="bg1"/>
                </a:solidFill>
              </a:rPr>
              <a:t>le principe de subsidiarité dans tous les corps sociaux : famille, profession, commune, province, État, etc.</a:t>
            </a:r>
          </a:p>
          <a:p>
            <a:pPr lvl="1"/>
            <a:r>
              <a:rPr lang="fr-FR" dirty="0" smtClean="0">
                <a:solidFill>
                  <a:schemeClr val="bg1"/>
                </a:solidFill>
              </a:rPr>
              <a:t>la </a:t>
            </a:r>
            <a:r>
              <a:rPr lang="fr-FR" dirty="0">
                <a:solidFill>
                  <a:schemeClr val="bg1"/>
                </a:solidFill>
              </a:rPr>
              <a:t>primauté de la famille comme cellule de base de la société, premier lieu d'éducation, de responsabilité et de </a:t>
            </a:r>
            <a:r>
              <a:rPr lang="fr-FR" dirty="0" smtClean="0">
                <a:solidFill>
                  <a:schemeClr val="bg1"/>
                </a:solidFill>
              </a:rPr>
              <a:t>solidarité</a:t>
            </a:r>
            <a:endParaRPr lang="fr-FR" dirty="0">
              <a:solidFill>
                <a:schemeClr val="bg1"/>
              </a:solidFill>
            </a:endParaRPr>
          </a:p>
          <a:p>
            <a:pPr lvl="1"/>
            <a:r>
              <a:rPr lang="fr-FR" dirty="0">
                <a:solidFill>
                  <a:schemeClr val="bg1"/>
                </a:solidFill>
              </a:rPr>
              <a:t>l'autorisation de l'enseignement </a:t>
            </a:r>
            <a:r>
              <a:rPr lang="fr-FR" dirty="0" smtClean="0">
                <a:solidFill>
                  <a:schemeClr val="bg1"/>
                </a:solidFill>
              </a:rPr>
              <a:t>confessionnel</a:t>
            </a:r>
            <a:endParaRPr lang="fr-FR" dirty="0">
              <a:solidFill>
                <a:schemeClr val="bg1"/>
              </a:solidFill>
            </a:endParaRPr>
          </a:p>
          <a:p>
            <a:pPr lvl="1"/>
            <a:r>
              <a:rPr lang="fr-FR" dirty="0">
                <a:solidFill>
                  <a:schemeClr val="bg1"/>
                </a:solidFill>
              </a:rPr>
              <a:t>une décentralisation administrative assez </a:t>
            </a:r>
            <a:r>
              <a:rPr lang="fr-FR" dirty="0" smtClean="0">
                <a:solidFill>
                  <a:schemeClr val="bg1"/>
                </a:solidFill>
              </a:rPr>
              <a:t>poussée</a:t>
            </a:r>
            <a:endParaRPr lang="fr-FR" dirty="0">
              <a:solidFill>
                <a:schemeClr val="bg1"/>
              </a:solidFill>
            </a:endParaRPr>
          </a:p>
          <a:p>
            <a:pPr lvl="1"/>
            <a:r>
              <a:rPr lang="fr-FR" dirty="0">
                <a:solidFill>
                  <a:schemeClr val="bg1"/>
                </a:solidFill>
              </a:rPr>
              <a:t>l'écologie et le développement durable, dans la mouvance des mouvements </a:t>
            </a:r>
            <a:r>
              <a:rPr lang="fr-FR" dirty="0" smtClean="0">
                <a:solidFill>
                  <a:schemeClr val="bg1"/>
                </a:solidFill>
              </a:rPr>
              <a:t>scouts</a:t>
            </a:r>
          </a:p>
          <a:p>
            <a:endParaRPr lang="fr-FR" dirty="0" smtClean="0">
              <a:solidFill>
                <a:schemeClr val="bg1"/>
              </a:solidFill>
            </a:endParaRPr>
          </a:p>
        </p:txBody>
      </p:sp>
    </p:spTree>
    <p:extLst>
      <p:ext uri="{BB962C8B-B14F-4D97-AF65-F5344CB8AC3E}">
        <p14:creationId xmlns:p14="http://schemas.microsoft.com/office/powerpoint/2010/main" val="15883098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Les aspects politiques</a:t>
            </a:r>
            <a:endParaRPr lang="fr-FR" dirty="0">
              <a:solidFill>
                <a:schemeClr val="bg1"/>
              </a:solidFill>
            </a:endParaRPr>
          </a:p>
        </p:txBody>
      </p:sp>
      <p:sp>
        <p:nvSpPr>
          <p:cNvPr id="3" name="Espace réservé du contenu 2"/>
          <p:cNvSpPr>
            <a:spLocks noGrp="1"/>
          </p:cNvSpPr>
          <p:nvPr>
            <p:ph idx="1"/>
          </p:nvPr>
        </p:nvSpPr>
        <p:spPr>
          <a:xfrm>
            <a:off x="838200" y="1825625"/>
            <a:ext cx="10515600" cy="4351338"/>
          </a:xfrm>
        </p:spPr>
        <p:txBody>
          <a:bodyPr>
            <a:normAutofit/>
          </a:bodyPr>
          <a:lstStyle/>
          <a:p>
            <a:r>
              <a:rPr lang="fr-FR" dirty="0" smtClean="0">
                <a:solidFill>
                  <a:schemeClr val="bg1"/>
                </a:solidFill>
              </a:rPr>
              <a:t>La droite chrétienne</a:t>
            </a:r>
          </a:p>
          <a:p>
            <a:pPr lvl="1"/>
            <a:r>
              <a:rPr lang="fr-FR" dirty="0" smtClean="0">
                <a:solidFill>
                  <a:schemeClr val="bg1"/>
                </a:solidFill>
              </a:rPr>
              <a:t>L'État doit </a:t>
            </a:r>
            <a:r>
              <a:rPr lang="fr-FR" dirty="0">
                <a:solidFill>
                  <a:schemeClr val="bg1"/>
                </a:solidFill>
              </a:rPr>
              <a:t>être décentralisé, constitué de différents organes, mais reconnaître un pouvoir certain aux corps intermédiaires, expression de la liberté des individus. Cela inclut les institutions religieuses.</a:t>
            </a:r>
          </a:p>
          <a:p>
            <a:pPr lvl="1"/>
            <a:r>
              <a:rPr lang="fr-FR" dirty="0">
                <a:solidFill>
                  <a:schemeClr val="bg1"/>
                </a:solidFill>
              </a:rPr>
              <a:t>Les démocrates-chrétiens voient l'économie comme étant au service des hommes et ne remettent pas en cause le capitalisme.</a:t>
            </a:r>
          </a:p>
          <a:p>
            <a:pPr lvl="1"/>
            <a:r>
              <a:rPr lang="fr-FR" dirty="0" smtClean="0">
                <a:solidFill>
                  <a:schemeClr val="bg1"/>
                </a:solidFill>
              </a:rPr>
              <a:t>Modem, mouvement Sens Commun des LR, </a:t>
            </a:r>
            <a:r>
              <a:rPr lang="fr-FR" dirty="0">
                <a:solidFill>
                  <a:schemeClr val="bg1"/>
                </a:solidFill>
              </a:rPr>
              <a:t>le Parti Républicain </a:t>
            </a:r>
            <a:r>
              <a:rPr lang="fr-FR" dirty="0" smtClean="0">
                <a:solidFill>
                  <a:schemeClr val="bg1"/>
                </a:solidFill>
              </a:rPr>
              <a:t>Chrétien</a:t>
            </a:r>
            <a:endParaRPr lang="fr-FR" dirty="0">
              <a:solidFill>
                <a:schemeClr val="bg1"/>
              </a:solidFill>
            </a:endParaRPr>
          </a:p>
          <a:p>
            <a:pPr lvl="1"/>
            <a:r>
              <a:rPr lang="fr-FR" dirty="0">
                <a:solidFill>
                  <a:schemeClr val="bg1"/>
                </a:solidFill>
              </a:rPr>
              <a:t>En 2007, 26% des agriculteurs s’étaient reconnu dans François Bayrou</a:t>
            </a:r>
            <a:r>
              <a:rPr lang="fr-FR" dirty="0" smtClean="0">
                <a:solidFill>
                  <a:schemeClr val="bg1"/>
                </a:solidFill>
              </a:rPr>
              <a:t>.</a:t>
            </a:r>
          </a:p>
          <a:p>
            <a:endParaRPr lang="fr-FR" dirty="0" smtClean="0">
              <a:solidFill>
                <a:schemeClr val="bg1"/>
              </a:solidFill>
            </a:endParaRPr>
          </a:p>
        </p:txBody>
      </p:sp>
    </p:spTree>
    <p:extLst>
      <p:ext uri="{BB962C8B-B14F-4D97-AF65-F5344CB8AC3E}">
        <p14:creationId xmlns:p14="http://schemas.microsoft.com/office/powerpoint/2010/main" val="39786209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Les aspects politiques</a:t>
            </a:r>
            <a:endParaRPr lang="fr-FR" dirty="0">
              <a:solidFill>
                <a:schemeClr val="bg1"/>
              </a:solidFill>
            </a:endParaRPr>
          </a:p>
        </p:txBody>
      </p:sp>
      <p:sp>
        <p:nvSpPr>
          <p:cNvPr id="3" name="Espace réservé du contenu 2"/>
          <p:cNvSpPr>
            <a:spLocks noGrp="1"/>
          </p:cNvSpPr>
          <p:nvPr>
            <p:ph idx="1"/>
          </p:nvPr>
        </p:nvSpPr>
        <p:spPr>
          <a:xfrm>
            <a:off x="838200" y="1825625"/>
            <a:ext cx="10515600" cy="4351338"/>
          </a:xfrm>
        </p:spPr>
        <p:txBody>
          <a:bodyPr>
            <a:normAutofit/>
          </a:bodyPr>
          <a:lstStyle/>
          <a:p>
            <a:r>
              <a:rPr lang="fr-FR" dirty="0" smtClean="0">
                <a:solidFill>
                  <a:schemeClr val="bg1"/>
                </a:solidFill>
              </a:rPr>
              <a:t>La droite libérale</a:t>
            </a:r>
          </a:p>
          <a:p>
            <a:pPr lvl="1"/>
            <a:r>
              <a:rPr lang="fr-FR" dirty="0" smtClean="0">
                <a:solidFill>
                  <a:schemeClr val="bg1"/>
                </a:solidFill>
              </a:rPr>
              <a:t>Economie : défend l'initiative </a:t>
            </a:r>
            <a:r>
              <a:rPr lang="fr-FR" dirty="0">
                <a:solidFill>
                  <a:schemeClr val="bg1"/>
                </a:solidFill>
              </a:rPr>
              <a:t>privée, la libre concurrence et son corollaire l'économie de marché et est ainsi coïncidant du </a:t>
            </a:r>
            <a:r>
              <a:rPr lang="fr-FR" dirty="0" smtClean="0">
                <a:solidFill>
                  <a:schemeClr val="bg1"/>
                </a:solidFill>
              </a:rPr>
              <a:t>capitalisme.</a:t>
            </a:r>
          </a:p>
          <a:p>
            <a:pPr lvl="1"/>
            <a:r>
              <a:rPr lang="fr-FR" dirty="0" smtClean="0">
                <a:solidFill>
                  <a:schemeClr val="bg1"/>
                </a:solidFill>
              </a:rPr>
              <a:t>Social </a:t>
            </a:r>
            <a:r>
              <a:rPr lang="fr-FR" dirty="0">
                <a:solidFill>
                  <a:schemeClr val="bg1"/>
                </a:solidFill>
              </a:rPr>
              <a:t>et </a:t>
            </a:r>
            <a:r>
              <a:rPr lang="fr-FR" dirty="0" smtClean="0">
                <a:solidFill>
                  <a:schemeClr val="bg1"/>
                </a:solidFill>
              </a:rPr>
              <a:t>politique : veux </a:t>
            </a:r>
            <a:r>
              <a:rPr lang="fr-FR" dirty="0">
                <a:solidFill>
                  <a:schemeClr val="bg1"/>
                </a:solidFill>
              </a:rPr>
              <a:t>limiter les obligations imposées par le pouvoir et plus généralement le système social, telles que la morale, au profit du libre choix et de l'intérêt de chaque individu indépendamment des autres. Il prône des pouvoirs politiques encadrés par une loi librement débattue et défend un État de droit et des </a:t>
            </a:r>
            <a:r>
              <a:rPr lang="fr-FR" dirty="0" smtClean="0">
                <a:solidFill>
                  <a:schemeClr val="bg1"/>
                </a:solidFill>
              </a:rPr>
              <a:t>contre-pouvoirs.</a:t>
            </a:r>
          </a:p>
          <a:p>
            <a:pPr lvl="1"/>
            <a:r>
              <a:rPr lang="fr-FR" dirty="0" smtClean="0">
                <a:solidFill>
                  <a:schemeClr val="bg1"/>
                </a:solidFill>
              </a:rPr>
              <a:t>La </a:t>
            </a:r>
            <a:r>
              <a:rPr lang="fr-FR" dirty="0">
                <a:solidFill>
                  <a:schemeClr val="bg1"/>
                </a:solidFill>
              </a:rPr>
              <a:t>question de l'articulation entre « libéralisme économique » et « libéralisme politique » reçoit des réponses variées</a:t>
            </a:r>
            <a:r>
              <a:rPr lang="fr-FR" dirty="0" smtClean="0">
                <a:solidFill>
                  <a:schemeClr val="bg1"/>
                </a:solidFill>
              </a:rPr>
              <a:t>.</a:t>
            </a:r>
          </a:p>
        </p:txBody>
      </p:sp>
    </p:spTree>
    <p:extLst>
      <p:ext uri="{BB962C8B-B14F-4D97-AF65-F5344CB8AC3E}">
        <p14:creationId xmlns:p14="http://schemas.microsoft.com/office/powerpoint/2010/main" val="9197845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Les aspects politiques</a:t>
            </a:r>
            <a:endParaRPr lang="fr-FR" dirty="0">
              <a:solidFill>
                <a:schemeClr val="bg1"/>
              </a:solidFill>
            </a:endParaRPr>
          </a:p>
        </p:txBody>
      </p:sp>
      <p:sp>
        <p:nvSpPr>
          <p:cNvPr id="3" name="Espace réservé du contenu 2"/>
          <p:cNvSpPr>
            <a:spLocks noGrp="1"/>
          </p:cNvSpPr>
          <p:nvPr>
            <p:ph idx="1"/>
          </p:nvPr>
        </p:nvSpPr>
        <p:spPr>
          <a:xfrm>
            <a:off x="838200" y="1825625"/>
            <a:ext cx="10515600" cy="4351338"/>
          </a:xfrm>
        </p:spPr>
        <p:txBody>
          <a:bodyPr>
            <a:normAutofit lnSpcReduction="10000"/>
          </a:bodyPr>
          <a:lstStyle/>
          <a:p>
            <a:r>
              <a:rPr lang="fr-FR" dirty="0" smtClean="0">
                <a:solidFill>
                  <a:schemeClr val="bg1"/>
                </a:solidFill>
              </a:rPr>
              <a:t>La droite libérale</a:t>
            </a:r>
          </a:p>
          <a:p>
            <a:pPr lvl="1"/>
            <a:r>
              <a:rPr lang="fr-FR" dirty="0">
                <a:solidFill>
                  <a:schemeClr val="bg1"/>
                </a:solidFill>
              </a:rPr>
              <a:t>L</a:t>
            </a:r>
            <a:r>
              <a:rPr lang="fr-FR" dirty="0" smtClean="0">
                <a:solidFill>
                  <a:schemeClr val="bg1"/>
                </a:solidFill>
              </a:rPr>
              <a:t>e </a:t>
            </a:r>
            <a:r>
              <a:rPr lang="fr-FR" dirty="0">
                <a:solidFill>
                  <a:schemeClr val="bg1"/>
                </a:solidFill>
              </a:rPr>
              <a:t>libéralisme peut se manifester paradoxalement de façons diverses, voire </a:t>
            </a:r>
            <a:r>
              <a:rPr lang="fr-FR" dirty="0" smtClean="0">
                <a:solidFill>
                  <a:schemeClr val="bg1"/>
                </a:solidFill>
              </a:rPr>
              <a:t>opposées.</a:t>
            </a:r>
          </a:p>
          <a:p>
            <a:pPr lvl="1"/>
            <a:r>
              <a:rPr lang="fr-FR" dirty="0" smtClean="0">
                <a:solidFill>
                  <a:schemeClr val="bg1"/>
                </a:solidFill>
              </a:rPr>
              <a:t>Le </a:t>
            </a:r>
            <a:r>
              <a:rPr lang="fr-FR" dirty="0">
                <a:solidFill>
                  <a:schemeClr val="bg1"/>
                </a:solidFill>
              </a:rPr>
              <a:t>« libéral » peut être suivant le cas celui qui exige de l'État qu'il brise une tradition qui contraint la liberté de l'individu (caste, statuts, discriminations ou privilèges), celui qui défend la liberté de pratiquer une tradition (pour la religion par exemple</a:t>
            </a:r>
            <a:r>
              <a:rPr lang="fr-FR" dirty="0" smtClean="0">
                <a:solidFill>
                  <a:schemeClr val="bg1"/>
                </a:solidFill>
              </a:rPr>
              <a:t>).</a:t>
            </a:r>
          </a:p>
          <a:p>
            <a:pPr lvl="1"/>
            <a:r>
              <a:rPr lang="fr-FR" dirty="0" smtClean="0">
                <a:solidFill>
                  <a:schemeClr val="bg1"/>
                </a:solidFill>
              </a:rPr>
              <a:t>Sur </a:t>
            </a:r>
            <a:r>
              <a:rPr lang="fr-FR" dirty="0">
                <a:solidFill>
                  <a:schemeClr val="bg1"/>
                </a:solidFill>
              </a:rPr>
              <a:t>le plan économique certains libéraux souhaitent que l'État intervienne pour donner une capacité d'action économique (en luttant contre un monopole, la pauvreté, le manque d'éducation, de d'investissement ou autre), quand d'autres s'opposent à l'intervention du pouvoir dans la sphère économique (dans le respect de l'initiative privée, de la libre concurrence, de l’égalité de traitement</a:t>
            </a:r>
            <a:r>
              <a:rPr lang="fr-FR" dirty="0" smtClean="0">
                <a:solidFill>
                  <a:schemeClr val="bg1"/>
                </a:solidFill>
              </a:rPr>
              <a:t>…).</a:t>
            </a:r>
          </a:p>
          <a:p>
            <a:endParaRPr lang="fr-FR" dirty="0" smtClean="0">
              <a:solidFill>
                <a:schemeClr val="bg1"/>
              </a:solidFill>
            </a:endParaRPr>
          </a:p>
        </p:txBody>
      </p:sp>
    </p:spTree>
    <p:extLst>
      <p:ext uri="{BB962C8B-B14F-4D97-AF65-F5344CB8AC3E}">
        <p14:creationId xmlns:p14="http://schemas.microsoft.com/office/powerpoint/2010/main" val="9439090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Les aspects politiques</a:t>
            </a:r>
            <a:endParaRPr lang="fr-FR" dirty="0">
              <a:solidFill>
                <a:schemeClr val="bg1"/>
              </a:solidFill>
            </a:endParaRPr>
          </a:p>
        </p:txBody>
      </p:sp>
      <p:sp>
        <p:nvSpPr>
          <p:cNvPr id="3" name="Espace réservé du contenu 2"/>
          <p:cNvSpPr>
            <a:spLocks noGrp="1"/>
          </p:cNvSpPr>
          <p:nvPr>
            <p:ph idx="1"/>
          </p:nvPr>
        </p:nvSpPr>
        <p:spPr>
          <a:xfrm>
            <a:off x="838200" y="1825625"/>
            <a:ext cx="10515600" cy="4351338"/>
          </a:xfrm>
        </p:spPr>
        <p:txBody>
          <a:bodyPr>
            <a:normAutofit/>
          </a:bodyPr>
          <a:lstStyle/>
          <a:p>
            <a:r>
              <a:rPr lang="fr-FR" dirty="0" smtClean="0">
                <a:solidFill>
                  <a:schemeClr val="bg1"/>
                </a:solidFill>
              </a:rPr>
              <a:t>La droite autoritaire</a:t>
            </a:r>
          </a:p>
          <a:p>
            <a:pPr lvl="1"/>
            <a:r>
              <a:rPr lang="fr-FR" dirty="0">
                <a:solidFill>
                  <a:schemeClr val="bg1"/>
                </a:solidFill>
              </a:rPr>
              <a:t>La droite autoritaire hérite du bonapartisme qui vise à établir un État national à exécutif fort et centralisé mais d'essence républicaine et assis sur la consultation régulière du peuple par le biais de plébiscites. Il repose sur la fusion des élites et </a:t>
            </a:r>
            <a:r>
              <a:rPr lang="fr-FR" dirty="0" smtClean="0">
                <a:solidFill>
                  <a:schemeClr val="bg1"/>
                </a:solidFill>
              </a:rPr>
              <a:t>de l'adhésion </a:t>
            </a:r>
            <a:r>
              <a:rPr lang="fr-FR" dirty="0">
                <a:solidFill>
                  <a:schemeClr val="bg1"/>
                </a:solidFill>
              </a:rPr>
              <a:t>populaire</a:t>
            </a:r>
            <a:r>
              <a:rPr lang="fr-FR" dirty="0" smtClean="0">
                <a:solidFill>
                  <a:schemeClr val="bg1"/>
                </a:solidFill>
              </a:rPr>
              <a:t>.</a:t>
            </a:r>
          </a:p>
          <a:p>
            <a:pPr lvl="1"/>
            <a:r>
              <a:rPr lang="fr-FR" dirty="0" smtClean="0">
                <a:solidFill>
                  <a:schemeClr val="bg1"/>
                </a:solidFill>
              </a:rPr>
              <a:t>À partir du cas de la France, Michel </a:t>
            </a:r>
            <a:r>
              <a:rPr lang="fr-FR" dirty="0" err="1" smtClean="0">
                <a:solidFill>
                  <a:schemeClr val="bg1"/>
                </a:solidFill>
              </a:rPr>
              <a:t>Winock</a:t>
            </a:r>
            <a:r>
              <a:rPr lang="fr-FR" dirty="0" smtClean="0">
                <a:solidFill>
                  <a:schemeClr val="bg1"/>
                </a:solidFill>
              </a:rPr>
              <a:t> dans son ouvrage Nationalisme, antisémitisme et fascisme en France (2004), donne les neuf caractéristiques suivantes aux mouvements d’extrême droite</a:t>
            </a:r>
          </a:p>
          <a:p>
            <a:endParaRPr lang="fr-FR" dirty="0" smtClean="0">
              <a:solidFill>
                <a:schemeClr val="bg1"/>
              </a:solidFill>
            </a:endParaRPr>
          </a:p>
        </p:txBody>
      </p:sp>
    </p:spTree>
    <p:extLst>
      <p:ext uri="{BB962C8B-B14F-4D97-AF65-F5344CB8AC3E}">
        <p14:creationId xmlns:p14="http://schemas.microsoft.com/office/powerpoint/2010/main" val="22481918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Les aspects politiques</a:t>
            </a:r>
            <a:endParaRPr lang="fr-FR" dirty="0">
              <a:solidFill>
                <a:schemeClr val="bg1"/>
              </a:solidFill>
            </a:endParaRPr>
          </a:p>
        </p:txBody>
      </p:sp>
      <p:sp>
        <p:nvSpPr>
          <p:cNvPr id="3" name="Espace réservé du contenu 2"/>
          <p:cNvSpPr>
            <a:spLocks noGrp="1"/>
          </p:cNvSpPr>
          <p:nvPr>
            <p:ph idx="1"/>
          </p:nvPr>
        </p:nvSpPr>
        <p:spPr>
          <a:xfrm>
            <a:off x="838200" y="1825625"/>
            <a:ext cx="10515600" cy="4351338"/>
          </a:xfrm>
        </p:spPr>
        <p:txBody>
          <a:bodyPr>
            <a:normAutofit fontScale="92500" lnSpcReduction="10000"/>
          </a:bodyPr>
          <a:lstStyle/>
          <a:p>
            <a:r>
              <a:rPr lang="fr-FR" dirty="0" smtClean="0">
                <a:solidFill>
                  <a:schemeClr val="bg1"/>
                </a:solidFill>
              </a:rPr>
              <a:t>Les caractéristiques de la droite autoritaire :</a:t>
            </a:r>
          </a:p>
          <a:p>
            <a:pPr lvl="1"/>
            <a:r>
              <a:rPr lang="fr-FR" dirty="0" smtClean="0">
                <a:solidFill>
                  <a:schemeClr val="bg1"/>
                </a:solidFill>
              </a:rPr>
              <a:t>la haine du présent, considéré comme une période de décadence</a:t>
            </a:r>
          </a:p>
          <a:p>
            <a:pPr lvl="1"/>
            <a:r>
              <a:rPr lang="fr-FR" dirty="0" smtClean="0">
                <a:solidFill>
                  <a:schemeClr val="bg1"/>
                </a:solidFill>
              </a:rPr>
              <a:t>la nostalgie d’un âge d'or</a:t>
            </a:r>
          </a:p>
          <a:p>
            <a:pPr lvl="1"/>
            <a:r>
              <a:rPr lang="fr-FR" dirty="0" smtClean="0">
                <a:solidFill>
                  <a:schemeClr val="bg1"/>
                </a:solidFill>
              </a:rPr>
              <a:t>l'éloge de l’immobilité, conséquence du refus du changement</a:t>
            </a:r>
          </a:p>
          <a:p>
            <a:pPr lvl="1"/>
            <a:r>
              <a:rPr lang="fr-FR" dirty="0" smtClean="0">
                <a:solidFill>
                  <a:schemeClr val="bg1"/>
                </a:solidFill>
              </a:rPr>
              <a:t>l'anti-individualisme, conséquence des libertés individuelles et du suffrage universel</a:t>
            </a:r>
          </a:p>
          <a:p>
            <a:pPr lvl="1"/>
            <a:r>
              <a:rPr lang="fr-FR" dirty="0" smtClean="0">
                <a:solidFill>
                  <a:schemeClr val="bg1"/>
                </a:solidFill>
              </a:rPr>
              <a:t>l'apologie des sociétés élitaires, l'absence d’élites étant considérée comme une décadence</a:t>
            </a:r>
          </a:p>
          <a:p>
            <a:pPr lvl="1"/>
            <a:r>
              <a:rPr lang="fr-FR" dirty="0" smtClean="0">
                <a:solidFill>
                  <a:schemeClr val="bg1"/>
                </a:solidFill>
              </a:rPr>
              <a:t>la nostalgie du sacré, qu'il soit religieux ou moral</a:t>
            </a:r>
          </a:p>
          <a:p>
            <a:pPr lvl="1"/>
            <a:r>
              <a:rPr lang="fr-FR" dirty="0" smtClean="0">
                <a:solidFill>
                  <a:schemeClr val="bg1"/>
                </a:solidFill>
              </a:rPr>
              <a:t>la peur du métissage génétique et de l’effondrement démographique</a:t>
            </a:r>
          </a:p>
          <a:p>
            <a:pPr lvl="1"/>
            <a:r>
              <a:rPr lang="fr-FR" dirty="0" smtClean="0">
                <a:solidFill>
                  <a:schemeClr val="bg1"/>
                </a:solidFill>
              </a:rPr>
              <a:t>la censure des mœurs, notamment la licence sexuelle et l'homosexualité</a:t>
            </a:r>
          </a:p>
          <a:p>
            <a:pPr lvl="1"/>
            <a:r>
              <a:rPr lang="fr-FR" dirty="0" smtClean="0">
                <a:solidFill>
                  <a:schemeClr val="bg1"/>
                </a:solidFill>
              </a:rPr>
              <a:t>l'anti-intellectualisme, les intellectuels n’ayant aucun contact avec le monde réel</a:t>
            </a:r>
          </a:p>
          <a:p>
            <a:r>
              <a:rPr lang="fr-FR" dirty="0" smtClean="0">
                <a:solidFill>
                  <a:schemeClr val="bg1"/>
                </a:solidFill>
              </a:rPr>
              <a:t>Revanche des perdants contre les gagnants de la modernité	</a:t>
            </a:r>
            <a:endParaRPr lang="fr-FR" dirty="0">
              <a:solidFill>
                <a:schemeClr val="bg1"/>
              </a:solidFill>
            </a:endParaRPr>
          </a:p>
        </p:txBody>
      </p:sp>
    </p:spTree>
    <p:extLst>
      <p:ext uri="{BB962C8B-B14F-4D97-AF65-F5344CB8AC3E}">
        <p14:creationId xmlns:p14="http://schemas.microsoft.com/office/powerpoint/2010/main" val="16403703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La société est-elle </a:t>
            </a:r>
            <a:r>
              <a:rPr lang="fr-FR" dirty="0" err="1">
                <a:solidFill>
                  <a:schemeClr val="bg1"/>
                </a:solidFill>
              </a:rPr>
              <a:t>spéciste</a:t>
            </a:r>
            <a:r>
              <a:rPr lang="fr-FR" dirty="0">
                <a:solidFill>
                  <a:schemeClr val="bg1"/>
                </a:solidFill>
              </a:rPr>
              <a:t> ou carniste ?</a:t>
            </a:r>
          </a:p>
        </p:txBody>
      </p:sp>
      <p:sp>
        <p:nvSpPr>
          <p:cNvPr id="3" name="Espace réservé du contenu 2"/>
          <p:cNvSpPr>
            <a:spLocks noGrp="1"/>
          </p:cNvSpPr>
          <p:nvPr>
            <p:ph idx="1"/>
          </p:nvPr>
        </p:nvSpPr>
        <p:spPr>
          <a:xfrm>
            <a:off x="838200" y="1825625"/>
            <a:ext cx="10515600" cy="4351338"/>
          </a:xfrm>
        </p:spPr>
        <p:txBody>
          <a:bodyPr>
            <a:normAutofit lnSpcReduction="10000"/>
          </a:bodyPr>
          <a:lstStyle/>
          <a:p>
            <a:r>
              <a:rPr lang="fr-FR" dirty="0" smtClean="0">
                <a:solidFill>
                  <a:schemeClr val="bg1"/>
                </a:solidFill>
              </a:rPr>
              <a:t>Enquête </a:t>
            </a:r>
            <a:r>
              <a:rPr lang="fr-FR" dirty="0" smtClean="0">
                <a:solidFill>
                  <a:schemeClr val="bg1"/>
                </a:solidFill>
              </a:rPr>
              <a:t>IPSOS pour 30 millions d’amis en 2018</a:t>
            </a:r>
            <a:endParaRPr lang="fr-FR" dirty="0">
              <a:solidFill>
                <a:schemeClr val="bg1"/>
              </a:solidFill>
            </a:endParaRPr>
          </a:p>
          <a:p>
            <a:pPr lvl="1"/>
            <a:r>
              <a:rPr lang="fr-FR" dirty="0">
                <a:solidFill>
                  <a:schemeClr val="bg1"/>
                </a:solidFill>
              </a:rPr>
              <a:t>67% des </a:t>
            </a:r>
            <a:r>
              <a:rPr lang="fr-FR" dirty="0" err="1">
                <a:solidFill>
                  <a:schemeClr val="bg1"/>
                </a:solidFill>
              </a:rPr>
              <a:t>français-es</a:t>
            </a:r>
            <a:r>
              <a:rPr lang="fr-FR" dirty="0">
                <a:solidFill>
                  <a:schemeClr val="bg1"/>
                </a:solidFill>
              </a:rPr>
              <a:t> considèrent que nos personnalités politiques défendent mal les </a:t>
            </a:r>
            <a:r>
              <a:rPr lang="fr-FR" dirty="0" smtClean="0">
                <a:solidFill>
                  <a:schemeClr val="bg1"/>
                </a:solidFill>
              </a:rPr>
              <a:t>animaux</a:t>
            </a:r>
          </a:p>
          <a:p>
            <a:pPr lvl="1"/>
            <a:r>
              <a:rPr lang="fr-FR" dirty="0" smtClean="0">
                <a:solidFill>
                  <a:schemeClr val="bg1"/>
                </a:solidFill>
              </a:rPr>
              <a:t>86</a:t>
            </a:r>
            <a:r>
              <a:rPr lang="fr-FR" dirty="0">
                <a:solidFill>
                  <a:schemeClr val="bg1"/>
                </a:solidFill>
              </a:rPr>
              <a:t>% de la population est favorable à l'interdiction de l'élevage </a:t>
            </a:r>
            <a:r>
              <a:rPr lang="fr-FR" dirty="0" smtClean="0">
                <a:solidFill>
                  <a:schemeClr val="bg1"/>
                </a:solidFill>
              </a:rPr>
              <a:t>intensif</a:t>
            </a:r>
          </a:p>
          <a:p>
            <a:pPr lvl="1"/>
            <a:r>
              <a:rPr lang="fr-FR" dirty="0" smtClean="0">
                <a:solidFill>
                  <a:schemeClr val="bg1"/>
                </a:solidFill>
              </a:rPr>
              <a:t>74</a:t>
            </a:r>
            <a:r>
              <a:rPr lang="fr-FR" dirty="0">
                <a:solidFill>
                  <a:schemeClr val="bg1"/>
                </a:solidFill>
              </a:rPr>
              <a:t>% sont pour l'interdiction de la </a:t>
            </a:r>
            <a:r>
              <a:rPr lang="fr-FR" dirty="0" smtClean="0">
                <a:solidFill>
                  <a:schemeClr val="bg1"/>
                </a:solidFill>
              </a:rPr>
              <a:t>corrida</a:t>
            </a:r>
          </a:p>
          <a:p>
            <a:pPr lvl="1"/>
            <a:r>
              <a:rPr lang="fr-FR" dirty="0" smtClean="0">
                <a:solidFill>
                  <a:schemeClr val="bg1"/>
                </a:solidFill>
              </a:rPr>
              <a:t>90</a:t>
            </a:r>
            <a:r>
              <a:rPr lang="fr-FR" dirty="0">
                <a:solidFill>
                  <a:schemeClr val="bg1"/>
                </a:solidFill>
              </a:rPr>
              <a:t>% sont favorables à l'interdiction de toute expérimentation </a:t>
            </a:r>
            <a:r>
              <a:rPr lang="fr-FR" dirty="0" smtClean="0">
                <a:solidFill>
                  <a:schemeClr val="bg1"/>
                </a:solidFill>
              </a:rPr>
              <a:t>animale</a:t>
            </a:r>
          </a:p>
          <a:p>
            <a:pPr lvl="1"/>
            <a:r>
              <a:rPr lang="fr-FR" dirty="0" smtClean="0">
                <a:solidFill>
                  <a:schemeClr val="bg1"/>
                </a:solidFill>
              </a:rPr>
              <a:t>86</a:t>
            </a:r>
            <a:r>
              <a:rPr lang="fr-FR" dirty="0">
                <a:solidFill>
                  <a:schemeClr val="bg1"/>
                </a:solidFill>
              </a:rPr>
              <a:t>% souhaitent l'interdiction des élevages pour la </a:t>
            </a:r>
            <a:r>
              <a:rPr lang="fr-FR" dirty="0" smtClean="0">
                <a:solidFill>
                  <a:schemeClr val="bg1"/>
                </a:solidFill>
              </a:rPr>
              <a:t>fourrure</a:t>
            </a:r>
          </a:p>
          <a:p>
            <a:pPr lvl="1"/>
            <a:r>
              <a:rPr lang="fr-FR" dirty="0" smtClean="0">
                <a:solidFill>
                  <a:schemeClr val="bg1"/>
                </a:solidFill>
              </a:rPr>
              <a:t>67</a:t>
            </a:r>
            <a:r>
              <a:rPr lang="fr-FR" dirty="0">
                <a:solidFill>
                  <a:schemeClr val="bg1"/>
                </a:solidFill>
              </a:rPr>
              <a:t>% sont d'accord pour interdire les animaux sauvages dans les </a:t>
            </a:r>
            <a:r>
              <a:rPr lang="fr-FR" dirty="0" smtClean="0">
                <a:solidFill>
                  <a:schemeClr val="bg1"/>
                </a:solidFill>
              </a:rPr>
              <a:t>cirques</a:t>
            </a:r>
          </a:p>
          <a:p>
            <a:pPr lvl="1"/>
            <a:r>
              <a:rPr lang="fr-FR" dirty="0" smtClean="0">
                <a:solidFill>
                  <a:schemeClr val="bg1"/>
                </a:solidFill>
              </a:rPr>
              <a:t>81</a:t>
            </a:r>
            <a:r>
              <a:rPr lang="fr-FR" dirty="0">
                <a:solidFill>
                  <a:schemeClr val="bg1"/>
                </a:solidFill>
              </a:rPr>
              <a:t>% souhaitent l'interdiction de la chasse le dimanche</a:t>
            </a:r>
            <a:r>
              <a:rPr lang="fr-FR" dirty="0" smtClean="0">
                <a:solidFill>
                  <a:schemeClr val="bg1"/>
                </a:solidFill>
              </a:rPr>
              <a:t>.</a:t>
            </a:r>
          </a:p>
          <a:p>
            <a:r>
              <a:rPr lang="fr-FR" dirty="0">
                <a:solidFill>
                  <a:schemeClr val="bg1"/>
                </a:solidFill>
              </a:rPr>
              <a:t>La majorité de </a:t>
            </a:r>
            <a:r>
              <a:rPr lang="fr-FR" dirty="0" smtClean="0">
                <a:solidFill>
                  <a:schemeClr val="bg1"/>
                </a:solidFill>
              </a:rPr>
              <a:t>la </a:t>
            </a:r>
            <a:r>
              <a:rPr lang="fr-FR" dirty="0">
                <a:solidFill>
                  <a:schemeClr val="bg1"/>
                </a:solidFill>
              </a:rPr>
              <a:t>population n’ignore pas les intérêts des animaux (en théorie</a:t>
            </a:r>
            <a:r>
              <a:rPr lang="fr-FR" dirty="0" smtClean="0">
                <a:solidFill>
                  <a:schemeClr val="bg1"/>
                </a:solidFill>
              </a:rPr>
              <a:t>)</a:t>
            </a:r>
            <a:endParaRPr lang="fr-FR" dirty="0">
              <a:solidFill>
                <a:schemeClr val="bg1"/>
              </a:solidFill>
            </a:endParaRPr>
          </a:p>
        </p:txBody>
      </p:sp>
    </p:spTree>
    <p:extLst>
      <p:ext uri="{BB962C8B-B14F-4D97-AF65-F5344CB8AC3E}">
        <p14:creationId xmlns:p14="http://schemas.microsoft.com/office/powerpoint/2010/main" val="18150632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La société est-elle </a:t>
            </a:r>
            <a:r>
              <a:rPr lang="fr-FR" dirty="0" err="1">
                <a:solidFill>
                  <a:schemeClr val="bg1"/>
                </a:solidFill>
              </a:rPr>
              <a:t>spéciste</a:t>
            </a:r>
            <a:r>
              <a:rPr lang="fr-FR" dirty="0">
                <a:solidFill>
                  <a:schemeClr val="bg1"/>
                </a:solidFill>
              </a:rPr>
              <a:t> ou carniste ?</a:t>
            </a:r>
            <a:endParaRPr lang="fr-FR" dirty="0">
              <a:solidFill>
                <a:schemeClr val="bg1"/>
              </a:solidFill>
            </a:endParaRPr>
          </a:p>
        </p:txBody>
      </p:sp>
      <p:sp>
        <p:nvSpPr>
          <p:cNvPr id="3" name="Espace réservé du contenu 2"/>
          <p:cNvSpPr>
            <a:spLocks noGrp="1"/>
          </p:cNvSpPr>
          <p:nvPr>
            <p:ph idx="1"/>
          </p:nvPr>
        </p:nvSpPr>
        <p:spPr>
          <a:xfrm>
            <a:off x="838200" y="1825625"/>
            <a:ext cx="10515600" cy="4351338"/>
          </a:xfrm>
        </p:spPr>
        <p:txBody>
          <a:bodyPr>
            <a:normAutofit/>
          </a:bodyPr>
          <a:lstStyle/>
          <a:p>
            <a:r>
              <a:rPr lang="fr-FR" dirty="0" smtClean="0">
                <a:solidFill>
                  <a:schemeClr val="bg1"/>
                </a:solidFill>
              </a:rPr>
              <a:t>Enquête </a:t>
            </a:r>
            <a:r>
              <a:rPr lang="fr-FR" dirty="0" smtClean="0">
                <a:solidFill>
                  <a:schemeClr val="bg1"/>
                </a:solidFill>
              </a:rPr>
              <a:t>Ipsos </a:t>
            </a:r>
            <a:r>
              <a:rPr lang="fr-FR" dirty="0">
                <a:solidFill>
                  <a:schemeClr val="bg1"/>
                </a:solidFill>
              </a:rPr>
              <a:t>pour </a:t>
            </a:r>
            <a:r>
              <a:rPr lang="fr-FR" dirty="0" err="1" smtClean="0">
                <a:solidFill>
                  <a:schemeClr val="bg1"/>
                </a:solidFill>
              </a:rPr>
              <a:t>Interbev</a:t>
            </a:r>
            <a:r>
              <a:rPr lang="fr-FR" dirty="0" smtClean="0">
                <a:solidFill>
                  <a:schemeClr val="bg1"/>
                </a:solidFill>
              </a:rPr>
              <a:t> en 2017</a:t>
            </a:r>
          </a:p>
          <a:p>
            <a:pPr lvl="1"/>
            <a:r>
              <a:rPr lang="fr-FR" dirty="0" smtClean="0">
                <a:solidFill>
                  <a:schemeClr val="bg1"/>
                </a:solidFill>
              </a:rPr>
              <a:t>Les </a:t>
            </a:r>
            <a:r>
              <a:rPr lang="fr-FR" dirty="0" err="1" smtClean="0">
                <a:solidFill>
                  <a:schemeClr val="bg1"/>
                </a:solidFill>
              </a:rPr>
              <a:t>français-es</a:t>
            </a:r>
            <a:r>
              <a:rPr lang="fr-FR" dirty="0" smtClean="0">
                <a:solidFill>
                  <a:schemeClr val="bg1"/>
                </a:solidFill>
              </a:rPr>
              <a:t> </a:t>
            </a:r>
            <a:r>
              <a:rPr lang="fr-FR" dirty="0">
                <a:solidFill>
                  <a:schemeClr val="bg1"/>
                </a:solidFill>
              </a:rPr>
              <a:t>restent </a:t>
            </a:r>
            <a:r>
              <a:rPr lang="fr-FR" dirty="0" smtClean="0">
                <a:solidFill>
                  <a:schemeClr val="bg1"/>
                </a:solidFill>
              </a:rPr>
              <a:t>attaché-e-s </a:t>
            </a:r>
            <a:r>
              <a:rPr lang="fr-FR" dirty="0">
                <a:solidFill>
                  <a:schemeClr val="bg1"/>
                </a:solidFill>
              </a:rPr>
              <a:t>à la consommation de viande mais déclarent l’avoir diminuée ces dernières années.</a:t>
            </a:r>
          </a:p>
          <a:p>
            <a:pPr lvl="1"/>
            <a:r>
              <a:rPr lang="fr-FR" dirty="0" smtClean="0">
                <a:solidFill>
                  <a:schemeClr val="bg1"/>
                </a:solidFill>
              </a:rPr>
              <a:t>72% pour le goût</a:t>
            </a:r>
          </a:p>
          <a:p>
            <a:pPr lvl="1"/>
            <a:r>
              <a:rPr lang="fr-FR" dirty="0" smtClean="0">
                <a:solidFill>
                  <a:schemeClr val="bg1"/>
                </a:solidFill>
              </a:rPr>
              <a:t>67% par habitude alimentaire</a:t>
            </a:r>
          </a:p>
          <a:p>
            <a:pPr lvl="1"/>
            <a:r>
              <a:rPr lang="fr-FR" dirty="0" smtClean="0">
                <a:solidFill>
                  <a:schemeClr val="bg1"/>
                </a:solidFill>
              </a:rPr>
              <a:t>54% pour les </a:t>
            </a:r>
            <a:r>
              <a:rPr lang="fr-FR" dirty="0">
                <a:solidFill>
                  <a:schemeClr val="bg1"/>
                </a:solidFill>
              </a:rPr>
              <a:t>bienfaits de la viande pour la </a:t>
            </a:r>
            <a:r>
              <a:rPr lang="fr-FR" dirty="0" smtClean="0">
                <a:solidFill>
                  <a:schemeClr val="bg1"/>
                </a:solidFill>
              </a:rPr>
              <a:t>santé</a:t>
            </a:r>
          </a:p>
          <a:p>
            <a:pPr lvl="1"/>
            <a:r>
              <a:rPr lang="fr-FR" b="1" dirty="0" smtClean="0">
                <a:solidFill>
                  <a:schemeClr val="bg1"/>
                </a:solidFill>
              </a:rPr>
              <a:t>88% </a:t>
            </a:r>
            <a:r>
              <a:rPr lang="fr-FR" b="1" dirty="0">
                <a:solidFill>
                  <a:schemeClr val="bg1"/>
                </a:solidFill>
              </a:rPr>
              <a:t>des personnes interrogées estiment que la viande participe à l’équilibre </a:t>
            </a:r>
            <a:r>
              <a:rPr lang="fr-FR" b="1" dirty="0" smtClean="0">
                <a:solidFill>
                  <a:schemeClr val="bg1"/>
                </a:solidFill>
              </a:rPr>
              <a:t>alimentaire</a:t>
            </a:r>
          </a:p>
          <a:p>
            <a:pPr lvl="1"/>
            <a:r>
              <a:rPr lang="fr-FR" dirty="0">
                <a:solidFill>
                  <a:schemeClr val="bg1"/>
                </a:solidFill>
              </a:rPr>
              <a:t>13% ne </a:t>
            </a:r>
            <a:r>
              <a:rPr lang="fr-FR" dirty="0" smtClean="0">
                <a:solidFill>
                  <a:schemeClr val="bg1"/>
                </a:solidFill>
              </a:rPr>
              <a:t>mangent pas </a:t>
            </a:r>
            <a:r>
              <a:rPr lang="fr-FR" dirty="0">
                <a:solidFill>
                  <a:schemeClr val="bg1"/>
                </a:solidFill>
              </a:rPr>
              <a:t>de viande ou en </a:t>
            </a:r>
            <a:r>
              <a:rPr lang="fr-FR" dirty="0" smtClean="0">
                <a:solidFill>
                  <a:schemeClr val="bg1"/>
                </a:solidFill>
              </a:rPr>
              <a:t>consomment </a:t>
            </a:r>
            <a:r>
              <a:rPr lang="fr-FR" dirty="0">
                <a:solidFill>
                  <a:schemeClr val="bg1"/>
                </a:solidFill>
              </a:rPr>
              <a:t>moins d’une fois par </a:t>
            </a:r>
            <a:r>
              <a:rPr lang="fr-FR" dirty="0" smtClean="0">
                <a:solidFill>
                  <a:schemeClr val="bg1"/>
                </a:solidFill>
              </a:rPr>
              <a:t>semaine</a:t>
            </a:r>
            <a:endParaRPr lang="fr-FR" dirty="0">
              <a:solidFill>
                <a:schemeClr val="bg1"/>
              </a:solidFill>
            </a:endParaRPr>
          </a:p>
          <a:p>
            <a:endParaRPr lang="fr-FR" dirty="0" smtClean="0">
              <a:solidFill>
                <a:schemeClr val="bg1"/>
              </a:solidFill>
            </a:endParaRPr>
          </a:p>
        </p:txBody>
      </p:sp>
    </p:spTree>
    <p:extLst>
      <p:ext uri="{BB962C8B-B14F-4D97-AF65-F5344CB8AC3E}">
        <p14:creationId xmlns:p14="http://schemas.microsoft.com/office/powerpoint/2010/main" val="22496120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Conclusion</a:t>
            </a:r>
            <a:endParaRPr lang="fr-FR" dirty="0">
              <a:solidFill>
                <a:schemeClr val="bg1"/>
              </a:solidFill>
            </a:endParaRPr>
          </a:p>
        </p:txBody>
      </p:sp>
      <p:sp>
        <p:nvSpPr>
          <p:cNvPr id="3" name="Espace réservé du contenu 2"/>
          <p:cNvSpPr>
            <a:spLocks noGrp="1"/>
          </p:cNvSpPr>
          <p:nvPr>
            <p:ph idx="1"/>
          </p:nvPr>
        </p:nvSpPr>
        <p:spPr>
          <a:xfrm>
            <a:off x="838200" y="1825625"/>
            <a:ext cx="10515600" cy="4351338"/>
          </a:xfrm>
        </p:spPr>
        <p:txBody>
          <a:bodyPr>
            <a:normAutofit fontScale="85000" lnSpcReduction="20000"/>
          </a:bodyPr>
          <a:lstStyle/>
          <a:p>
            <a:r>
              <a:rPr lang="fr-FR" dirty="0" smtClean="0">
                <a:solidFill>
                  <a:schemeClr val="bg1"/>
                </a:solidFill>
              </a:rPr>
              <a:t>La ruralité a beaucoup évolué</a:t>
            </a:r>
          </a:p>
          <a:p>
            <a:pPr lvl="1"/>
            <a:r>
              <a:rPr lang="fr-FR" dirty="0" smtClean="0">
                <a:solidFill>
                  <a:schemeClr val="bg1"/>
                </a:solidFill>
              </a:rPr>
              <a:t>4 ruralités</a:t>
            </a:r>
          </a:p>
          <a:p>
            <a:pPr lvl="1"/>
            <a:r>
              <a:rPr lang="fr-FR" dirty="0" smtClean="0">
                <a:solidFill>
                  <a:schemeClr val="bg1"/>
                </a:solidFill>
              </a:rPr>
              <a:t>Economie secondaire et tertiaire plutôt que primaire</a:t>
            </a:r>
          </a:p>
          <a:p>
            <a:pPr lvl="1"/>
            <a:r>
              <a:rPr lang="fr-FR" dirty="0" smtClean="0">
                <a:solidFill>
                  <a:schemeClr val="bg1"/>
                </a:solidFill>
              </a:rPr>
              <a:t>Ruraux et néo-ruraux</a:t>
            </a:r>
          </a:p>
          <a:p>
            <a:r>
              <a:rPr lang="fr-FR" dirty="0" smtClean="0">
                <a:solidFill>
                  <a:schemeClr val="bg1"/>
                </a:solidFill>
              </a:rPr>
              <a:t>Les agriculteurs-</a:t>
            </a:r>
            <a:r>
              <a:rPr lang="fr-FR" dirty="0" err="1" smtClean="0">
                <a:solidFill>
                  <a:schemeClr val="bg1"/>
                </a:solidFill>
              </a:rPr>
              <a:t>trices</a:t>
            </a:r>
            <a:r>
              <a:rPr lang="fr-FR" dirty="0" smtClean="0">
                <a:solidFill>
                  <a:schemeClr val="bg1"/>
                </a:solidFill>
              </a:rPr>
              <a:t> </a:t>
            </a:r>
            <a:r>
              <a:rPr lang="fr-FR" dirty="0" smtClean="0">
                <a:solidFill>
                  <a:schemeClr val="bg1"/>
                </a:solidFill>
              </a:rPr>
              <a:t>en </a:t>
            </a:r>
            <a:r>
              <a:rPr lang="fr-FR" dirty="0" smtClean="0">
                <a:solidFill>
                  <a:schemeClr val="bg1"/>
                </a:solidFill>
              </a:rPr>
              <a:t>général </a:t>
            </a:r>
            <a:r>
              <a:rPr lang="fr-FR" dirty="0" smtClean="0">
                <a:solidFill>
                  <a:schemeClr val="bg1"/>
                </a:solidFill>
              </a:rPr>
              <a:t>ne </a:t>
            </a:r>
            <a:r>
              <a:rPr lang="fr-FR" dirty="0" smtClean="0">
                <a:solidFill>
                  <a:schemeClr val="bg1"/>
                </a:solidFill>
              </a:rPr>
              <a:t>sont pas plus réactionnaires que l’ensemble de la population</a:t>
            </a:r>
          </a:p>
          <a:p>
            <a:pPr lvl="1"/>
            <a:r>
              <a:rPr lang="fr-FR" dirty="0" smtClean="0">
                <a:solidFill>
                  <a:schemeClr val="bg1"/>
                </a:solidFill>
              </a:rPr>
              <a:t>Mais les éleveurs-</a:t>
            </a:r>
            <a:r>
              <a:rPr lang="fr-FR" dirty="0" err="1" smtClean="0">
                <a:solidFill>
                  <a:schemeClr val="bg1"/>
                </a:solidFill>
              </a:rPr>
              <a:t>euses</a:t>
            </a:r>
            <a:r>
              <a:rPr lang="fr-FR" dirty="0" smtClean="0">
                <a:solidFill>
                  <a:schemeClr val="bg1"/>
                </a:solidFill>
              </a:rPr>
              <a:t>, les producteurs-</a:t>
            </a:r>
            <a:r>
              <a:rPr lang="fr-FR" dirty="0" err="1" smtClean="0">
                <a:solidFill>
                  <a:schemeClr val="bg1"/>
                </a:solidFill>
              </a:rPr>
              <a:t>trices</a:t>
            </a:r>
            <a:r>
              <a:rPr lang="fr-FR" dirty="0" smtClean="0">
                <a:solidFill>
                  <a:schemeClr val="bg1"/>
                </a:solidFill>
              </a:rPr>
              <a:t> laitiers et les grand-e-s cultivateurs-</a:t>
            </a:r>
            <a:r>
              <a:rPr lang="fr-FR" dirty="0" err="1" smtClean="0">
                <a:solidFill>
                  <a:schemeClr val="bg1"/>
                </a:solidFill>
              </a:rPr>
              <a:t>trices</a:t>
            </a:r>
            <a:r>
              <a:rPr lang="fr-FR" dirty="0" smtClean="0">
                <a:solidFill>
                  <a:schemeClr val="bg1"/>
                </a:solidFill>
              </a:rPr>
              <a:t> sont plus ancré-e-s à droite</a:t>
            </a:r>
          </a:p>
          <a:p>
            <a:pPr lvl="1"/>
            <a:r>
              <a:rPr lang="fr-FR" dirty="0" smtClean="0">
                <a:solidFill>
                  <a:schemeClr val="bg1"/>
                </a:solidFill>
              </a:rPr>
              <a:t>Leurs </a:t>
            </a:r>
            <a:r>
              <a:rPr lang="fr-FR" dirty="0" smtClean="0">
                <a:solidFill>
                  <a:schemeClr val="bg1"/>
                </a:solidFill>
              </a:rPr>
              <a:t>institutions </a:t>
            </a:r>
            <a:r>
              <a:rPr lang="fr-FR" dirty="0" smtClean="0">
                <a:solidFill>
                  <a:schemeClr val="bg1"/>
                </a:solidFill>
              </a:rPr>
              <a:t>historiques sont très puissantes bien que peu représentatives</a:t>
            </a:r>
          </a:p>
          <a:p>
            <a:r>
              <a:rPr lang="fr-FR" dirty="0" smtClean="0">
                <a:solidFill>
                  <a:schemeClr val="bg1"/>
                </a:solidFill>
              </a:rPr>
              <a:t>L’anti-progressisme se développe et coïncide avec les valeurs de la droite autoritaire (agriculteurs-</a:t>
            </a:r>
            <a:r>
              <a:rPr lang="fr-FR" dirty="0" err="1" smtClean="0">
                <a:solidFill>
                  <a:schemeClr val="bg1"/>
                </a:solidFill>
              </a:rPr>
              <a:t>trices</a:t>
            </a:r>
            <a:r>
              <a:rPr lang="fr-FR" dirty="0" smtClean="0">
                <a:solidFill>
                  <a:schemeClr val="bg1"/>
                </a:solidFill>
              </a:rPr>
              <a:t>, ouvrier-e-s, employé-e-s)</a:t>
            </a:r>
          </a:p>
          <a:p>
            <a:pPr lvl="1"/>
            <a:r>
              <a:rPr lang="fr-FR" sz="2300" dirty="0" smtClean="0">
                <a:solidFill>
                  <a:schemeClr val="bg1"/>
                </a:solidFill>
              </a:rPr>
              <a:t>Beaucoup de changements de paradigmes, volonté de se référer à des valeurs « sures » comme la nature ou la localité, notamment chez les exclu-e-s de la modernité</a:t>
            </a:r>
          </a:p>
          <a:p>
            <a:r>
              <a:rPr lang="fr-FR" dirty="0" smtClean="0">
                <a:solidFill>
                  <a:schemeClr val="bg1"/>
                </a:solidFill>
              </a:rPr>
              <a:t>Les néo-ruraux sont plus ouverts au changement</a:t>
            </a:r>
            <a:endParaRPr lang="fr-FR" dirty="0">
              <a:solidFill>
                <a:schemeClr val="bg1"/>
              </a:solidFill>
            </a:endParaRPr>
          </a:p>
        </p:txBody>
      </p:sp>
    </p:spTree>
    <p:extLst>
      <p:ext uri="{BB962C8B-B14F-4D97-AF65-F5344CB8AC3E}">
        <p14:creationId xmlns:p14="http://schemas.microsoft.com/office/powerpoint/2010/main" val="27374266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Quelle stratégie </a:t>
            </a:r>
            <a:r>
              <a:rPr lang="fr-FR" dirty="0" smtClean="0">
                <a:solidFill>
                  <a:schemeClr val="bg1"/>
                </a:solidFill>
              </a:rPr>
              <a:t>dans les zones rurales ?</a:t>
            </a:r>
            <a:endParaRPr lang="fr-FR" dirty="0">
              <a:solidFill>
                <a:schemeClr val="bg1"/>
              </a:solidFill>
            </a:endParaRPr>
          </a:p>
        </p:txBody>
      </p:sp>
      <p:sp>
        <p:nvSpPr>
          <p:cNvPr id="3" name="Espace réservé du contenu 2"/>
          <p:cNvSpPr>
            <a:spLocks noGrp="1"/>
          </p:cNvSpPr>
          <p:nvPr>
            <p:ph idx="1"/>
          </p:nvPr>
        </p:nvSpPr>
        <p:spPr>
          <a:xfrm>
            <a:off x="838200" y="1825625"/>
            <a:ext cx="10515600" cy="4351338"/>
          </a:xfrm>
        </p:spPr>
        <p:txBody>
          <a:bodyPr>
            <a:normAutofit fontScale="85000" lnSpcReduction="10000"/>
          </a:bodyPr>
          <a:lstStyle/>
          <a:p>
            <a:r>
              <a:rPr lang="fr-FR" dirty="0">
                <a:solidFill>
                  <a:schemeClr val="bg1"/>
                </a:solidFill>
              </a:rPr>
              <a:t>La changement de paradigme est intellectuel </a:t>
            </a:r>
            <a:r>
              <a:rPr lang="fr-FR" b="1" dirty="0">
                <a:solidFill>
                  <a:schemeClr val="bg1"/>
                </a:solidFill>
              </a:rPr>
              <a:t>et</a:t>
            </a:r>
            <a:r>
              <a:rPr lang="fr-FR" dirty="0">
                <a:solidFill>
                  <a:schemeClr val="bg1"/>
                </a:solidFill>
              </a:rPr>
              <a:t> culturel</a:t>
            </a:r>
          </a:p>
          <a:p>
            <a:pPr lvl="1"/>
            <a:r>
              <a:rPr lang="fr-FR" dirty="0">
                <a:solidFill>
                  <a:schemeClr val="bg1"/>
                </a:solidFill>
              </a:rPr>
              <a:t>En général, les dimensions « intellectuelles » touchent plus des populations plus diplômées</a:t>
            </a:r>
          </a:p>
          <a:p>
            <a:pPr lvl="1"/>
            <a:r>
              <a:rPr lang="fr-FR" dirty="0" smtClean="0">
                <a:solidFill>
                  <a:schemeClr val="bg1"/>
                </a:solidFill>
              </a:rPr>
              <a:t>S’attaquer au carnisme dans les zones rurales (et urbaines)</a:t>
            </a:r>
          </a:p>
          <a:p>
            <a:pPr lvl="2"/>
            <a:r>
              <a:rPr lang="fr-FR" dirty="0" smtClean="0">
                <a:solidFill>
                  <a:schemeClr val="bg1"/>
                </a:solidFill>
              </a:rPr>
              <a:t>Promotion de la cuisine végétalienne via des ateliers de cuisine par exemple</a:t>
            </a:r>
          </a:p>
          <a:p>
            <a:pPr lvl="2"/>
            <a:r>
              <a:rPr lang="fr-FR" dirty="0" smtClean="0">
                <a:solidFill>
                  <a:schemeClr val="bg1"/>
                </a:solidFill>
              </a:rPr>
              <a:t>Les travailleurs-</a:t>
            </a:r>
            <a:r>
              <a:rPr lang="fr-FR" dirty="0" err="1" smtClean="0">
                <a:solidFill>
                  <a:schemeClr val="bg1"/>
                </a:solidFill>
              </a:rPr>
              <a:t>euses</a:t>
            </a:r>
            <a:r>
              <a:rPr lang="fr-FR" dirty="0" smtClean="0">
                <a:solidFill>
                  <a:schemeClr val="bg1"/>
                </a:solidFill>
              </a:rPr>
              <a:t> ruraux-les exercent majoritairement des professions physiques</a:t>
            </a:r>
          </a:p>
          <a:p>
            <a:r>
              <a:rPr lang="fr-FR" dirty="0" smtClean="0">
                <a:solidFill>
                  <a:schemeClr val="bg1"/>
                </a:solidFill>
              </a:rPr>
              <a:t>Intégrer la ruralité dans la lutte animaliste</a:t>
            </a:r>
          </a:p>
          <a:p>
            <a:pPr lvl="1"/>
            <a:r>
              <a:rPr lang="fr-FR" dirty="0" smtClean="0">
                <a:solidFill>
                  <a:schemeClr val="bg1"/>
                </a:solidFill>
              </a:rPr>
              <a:t>Condamner la paupérisation des campagnes</a:t>
            </a:r>
          </a:p>
          <a:p>
            <a:pPr lvl="1"/>
            <a:r>
              <a:rPr lang="fr-FR" dirty="0" smtClean="0">
                <a:solidFill>
                  <a:schemeClr val="bg1"/>
                </a:solidFill>
              </a:rPr>
              <a:t>Inciter les individus ruraux et animalistes à développer des groupes locaux</a:t>
            </a:r>
          </a:p>
          <a:p>
            <a:r>
              <a:rPr lang="fr-FR" dirty="0" smtClean="0">
                <a:solidFill>
                  <a:schemeClr val="bg1"/>
                </a:solidFill>
              </a:rPr>
              <a:t>Valorisation du « faire » chez ceux qui « font »</a:t>
            </a:r>
            <a:r>
              <a:rPr lang="fr-FR" sz="2400" dirty="0" smtClean="0">
                <a:solidFill>
                  <a:schemeClr val="bg1"/>
                </a:solidFill>
              </a:rPr>
              <a:t> (ouvriers, agriculteurs, artisans, etc.)</a:t>
            </a:r>
          </a:p>
          <a:p>
            <a:pPr lvl="1"/>
            <a:r>
              <a:rPr lang="fr-FR" dirty="0" smtClean="0">
                <a:solidFill>
                  <a:schemeClr val="bg1"/>
                </a:solidFill>
              </a:rPr>
              <a:t>S’éloigner de la </a:t>
            </a:r>
            <a:r>
              <a:rPr lang="fr-FR" smtClean="0">
                <a:solidFill>
                  <a:schemeClr val="bg1"/>
                </a:solidFill>
              </a:rPr>
              <a:t>vision </a:t>
            </a:r>
            <a:r>
              <a:rPr lang="fr-FR" smtClean="0">
                <a:solidFill>
                  <a:schemeClr val="bg1"/>
                </a:solidFill>
              </a:rPr>
              <a:t>intellectualiste </a:t>
            </a:r>
            <a:r>
              <a:rPr lang="fr-FR" dirty="0" smtClean="0">
                <a:solidFill>
                  <a:schemeClr val="bg1"/>
                </a:solidFill>
              </a:rPr>
              <a:t>ou néo-marxiste </a:t>
            </a:r>
            <a:r>
              <a:rPr lang="fr-FR" dirty="0" smtClean="0">
                <a:solidFill>
                  <a:schemeClr val="bg1"/>
                </a:solidFill>
              </a:rPr>
              <a:t>du mouvement pour décloisonner la question animale - au-delà des sphère intellectuelles plus urbaines - pour toucher une plus large population et pas seulement celle qui nous ressemble</a:t>
            </a:r>
          </a:p>
          <a:p>
            <a:pPr lvl="1"/>
            <a:r>
              <a:rPr lang="fr-FR" dirty="0" smtClean="0">
                <a:solidFill>
                  <a:schemeClr val="bg1"/>
                </a:solidFill>
              </a:rPr>
              <a:t>Promouvoir </a:t>
            </a:r>
            <a:r>
              <a:rPr lang="fr-FR" dirty="0">
                <a:solidFill>
                  <a:schemeClr val="bg1"/>
                </a:solidFill>
              </a:rPr>
              <a:t>une économie </a:t>
            </a:r>
            <a:r>
              <a:rPr lang="fr-FR" dirty="0" smtClean="0">
                <a:solidFill>
                  <a:schemeClr val="bg1"/>
                </a:solidFill>
              </a:rPr>
              <a:t>végane (non capitaliste ?)</a:t>
            </a:r>
            <a:endParaRPr lang="fr-FR" dirty="0" smtClean="0">
              <a:solidFill>
                <a:schemeClr val="bg1"/>
              </a:solidFill>
            </a:endParaRPr>
          </a:p>
        </p:txBody>
      </p:sp>
    </p:spTree>
    <p:extLst>
      <p:ext uri="{BB962C8B-B14F-4D97-AF65-F5344CB8AC3E}">
        <p14:creationId xmlns:p14="http://schemas.microsoft.com/office/powerpoint/2010/main" val="2087981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Présentation de l’association</a:t>
            </a:r>
            <a:endParaRPr lang="fr-FR" dirty="0">
              <a:solidFill>
                <a:schemeClr val="bg1"/>
              </a:solidFill>
            </a:endParaRPr>
          </a:p>
        </p:txBody>
      </p:sp>
      <p:sp>
        <p:nvSpPr>
          <p:cNvPr id="3" name="Espace réservé du contenu 2"/>
          <p:cNvSpPr>
            <a:spLocks noGrp="1"/>
          </p:cNvSpPr>
          <p:nvPr>
            <p:ph idx="1"/>
          </p:nvPr>
        </p:nvSpPr>
        <p:spPr/>
        <p:txBody>
          <a:bodyPr>
            <a:normAutofit/>
          </a:bodyPr>
          <a:lstStyle/>
          <a:p>
            <a:r>
              <a:rPr lang="fr-FR" dirty="0" smtClean="0">
                <a:solidFill>
                  <a:schemeClr val="bg1"/>
                </a:solidFill>
              </a:rPr>
              <a:t>Mettre en place des formats adaptés au débat d’idées pour tous les types de public</a:t>
            </a:r>
          </a:p>
          <a:p>
            <a:pPr lvl="1"/>
            <a:r>
              <a:rPr lang="fr-FR" dirty="0" smtClean="0">
                <a:solidFill>
                  <a:schemeClr val="bg1"/>
                </a:solidFill>
              </a:rPr>
              <a:t>Conférences-débats</a:t>
            </a:r>
          </a:p>
          <a:p>
            <a:pPr lvl="1"/>
            <a:r>
              <a:rPr lang="fr-FR" dirty="0" smtClean="0">
                <a:solidFill>
                  <a:schemeClr val="bg1"/>
                </a:solidFill>
              </a:rPr>
              <a:t>Débats « citoyens »</a:t>
            </a:r>
          </a:p>
          <a:p>
            <a:pPr lvl="1"/>
            <a:r>
              <a:rPr lang="fr-FR" dirty="0" smtClean="0">
                <a:solidFill>
                  <a:schemeClr val="bg1"/>
                </a:solidFill>
              </a:rPr>
              <a:t>Ciné-débats</a:t>
            </a:r>
          </a:p>
          <a:p>
            <a:pPr lvl="1"/>
            <a:r>
              <a:rPr lang="fr-FR" dirty="0" smtClean="0">
                <a:solidFill>
                  <a:schemeClr val="bg1"/>
                </a:solidFill>
              </a:rPr>
              <a:t>Ateliers militants</a:t>
            </a:r>
          </a:p>
          <a:p>
            <a:pPr lvl="1"/>
            <a:r>
              <a:rPr lang="fr-FR" dirty="0" smtClean="0">
                <a:solidFill>
                  <a:schemeClr val="bg1"/>
                </a:solidFill>
              </a:rPr>
              <a:t>Publication d’articles</a:t>
            </a:r>
          </a:p>
          <a:p>
            <a:pPr lvl="1"/>
            <a:r>
              <a:rPr lang="fr-FR" dirty="0" smtClean="0">
                <a:solidFill>
                  <a:schemeClr val="bg1"/>
                </a:solidFill>
              </a:rPr>
              <a:t>Etc.</a:t>
            </a:r>
          </a:p>
        </p:txBody>
      </p:sp>
      <p:pic>
        <p:nvPicPr>
          <p:cNvPr id="5124" name="Picture 4" descr="RÃ©sultat de recherche d'images pour &quot;rendez vous anima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081" y="2620168"/>
            <a:ext cx="4928616" cy="30475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6791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Quelle stratégie </a:t>
            </a:r>
            <a:r>
              <a:rPr lang="fr-FR" dirty="0" smtClean="0">
                <a:solidFill>
                  <a:schemeClr val="bg1"/>
                </a:solidFill>
              </a:rPr>
              <a:t>dans les zones rurales ?</a:t>
            </a:r>
            <a:endParaRPr lang="fr-FR" dirty="0">
              <a:solidFill>
                <a:schemeClr val="bg1"/>
              </a:solidFill>
            </a:endParaRPr>
          </a:p>
        </p:txBody>
      </p:sp>
      <p:sp>
        <p:nvSpPr>
          <p:cNvPr id="3" name="Espace réservé du contenu 2"/>
          <p:cNvSpPr>
            <a:spLocks noGrp="1"/>
          </p:cNvSpPr>
          <p:nvPr>
            <p:ph sz="half" idx="1"/>
          </p:nvPr>
        </p:nvSpPr>
        <p:spPr/>
        <p:txBody>
          <a:bodyPr>
            <a:normAutofit/>
          </a:bodyPr>
          <a:lstStyle/>
          <a:p>
            <a:r>
              <a:rPr lang="fr-FR" dirty="0" smtClean="0">
                <a:solidFill>
                  <a:schemeClr val="bg1"/>
                </a:solidFill>
              </a:rPr>
              <a:t>Abolissons la Vénerie Aujourd’hui</a:t>
            </a:r>
          </a:p>
          <a:p>
            <a:pPr lvl="1"/>
            <a:r>
              <a:rPr lang="fr-FR" dirty="0">
                <a:solidFill>
                  <a:schemeClr val="bg1"/>
                </a:solidFill>
              </a:rPr>
              <a:t>Chaque groupe AVA fonde son action sur les initiatives des habitants locaux. Des pratiques de résistance se développent spontanément sous de nombreuses formes (pétitions, vigilance de voisinage, arrêtés municipaux…). Le rôle d’AVA est de les appuyer et de les généraliser.</a:t>
            </a:r>
            <a:endParaRPr lang="fr-FR" dirty="0" smtClean="0">
              <a:solidFill>
                <a:schemeClr val="bg1"/>
              </a:solidFill>
            </a:endParaRPr>
          </a:p>
        </p:txBody>
      </p:sp>
      <p:pic>
        <p:nvPicPr>
          <p:cNvPr id="2050" name="Picture 2" descr="RÃ©sultat de recherche d'images pour &quot;chasse a courre&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2178844"/>
            <a:ext cx="5597260" cy="3358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5520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solidFill>
                  <a:schemeClr val="bg1"/>
                </a:solidFill>
              </a:rPr>
              <a:t>Quelle stratégie </a:t>
            </a:r>
            <a:r>
              <a:rPr lang="fr-FR" dirty="0" smtClean="0">
                <a:solidFill>
                  <a:schemeClr val="bg1"/>
                </a:solidFill>
              </a:rPr>
              <a:t>dans les zones rurales ?</a:t>
            </a:r>
            <a:endParaRPr lang="fr-FR" dirty="0">
              <a:solidFill>
                <a:schemeClr val="bg1"/>
              </a:solidFill>
            </a:endParaRPr>
          </a:p>
        </p:txBody>
      </p:sp>
      <p:sp>
        <p:nvSpPr>
          <p:cNvPr id="9" name="Espace réservé du contenu 8"/>
          <p:cNvSpPr>
            <a:spLocks noGrp="1"/>
          </p:cNvSpPr>
          <p:nvPr>
            <p:ph sz="half" idx="1"/>
          </p:nvPr>
        </p:nvSpPr>
        <p:spPr>
          <a:xfrm>
            <a:off x="838200" y="1825625"/>
            <a:ext cx="4305300" cy="4351338"/>
          </a:xfrm>
        </p:spPr>
        <p:txBody>
          <a:bodyPr>
            <a:normAutofit/>
          </a:bodyPr>
          <a:lstStyle/>
          <a:p>
            <a:pPr marL="0" indent="0">
              <a:buNone/>
            </a:pPr>
            <a:endParaRPr lang="fr-FR" sz="4200" dirty="0" smtClean="0">
              <a:solidFill>
                <a:schemeClr val="bg1"/>
              </a:solidFill>
            </a:endParaRPr>
          </a:p>
          <a:p>
            <a:pPr marL="0" indent="0">
              <a:buNone/>
            </a:pPr>
            <a:r>
              <a:rPr lang="fr-FR" sz="4200" dirty="0" smtClean="0">
                <a:solidFill>
                  <a:schemeClr val="bg1"/>
                </a:solidFill>
              </a:rPr>
              <a:t>Des questions ?</a:t>
            </a:r>
          </a:p>
          <a:p>
            <a:pPr marL="0" indent="0">
              <a:buNone/>
            </a:pPr>
            <a:r>
              <a:rPr lang="fr-FR" sz="4200" dirty="0" smtClean="0">
                <a:solidFill>
                  <a:schemeClr val="bg1"/>
                </a:solidFill>
              </a:rPr>
              <a:t>Des remarques ? </a:t>
            </a:r>
          </a:p>
          <a:p>
            <a:pPr marL="0" indent="0">
              <a:buNone/>
            </a:pPr>
            <a:r>
              <a:rPr lang="fr-FR" sz="4200" dirty="0" smtClean="0">
                <a:solidFill>
                  <a:schemeClr val="bg1"/>
                </a:solidFill>
              </a:rPr>
              <a:t>Des propositions ?</a:t>
            </a:r>
          </a:p>
        </p:txBody>
      </p:sp>
      <p:pic>
        <p:nvPicPr>
          <p:cNvPr id="1030" name="Picture 6" descr="RÃ©sultat de recherche d'images pour &quot;fnsea vegan&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26128" y="2120901"/>
            <a:ext cx="6178472" cy="32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025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Présentation de l’association</a:t>
            </a:r>
            <a:endParaRPr lang="fr-FR" dirty="0">
              <a:solidFill>
                <a:schemeClr val="bg1"/>
              </a:solidFill>
            </a:endParaRPr>
          </a:p>
        </p:txBody>
      </p:sp>
      <p:sp>
        <p:nvSpPr>
          <p:cNvPr id="3" name="Espace réservé du contenu 2"/>
          <p:cNvSpPr>
            <a:spLocks noGrp="1"/>
          </p:cNvSpPr>
          <p:nvPr>
            <p:ph sz="half" idx="1"/>
          </p:nvPr>
        </p:nvSpPr>
        <p:spPr/>
        <p:txBody>
          <a:bodyPr>
            <a:normAutofit/>
          </a:bodyPr>
          <a:lstStyle/>
          <a:p>
            <a:r>
              <a:rPr lang="fr-FR" dirty="0" smtClean="0">
                <a:solidFill>
                  <a:schemeClr val="bg1"/>
                </a:solidFill>
              </a:rPr>
              <a:t>Déterminer les points </a:t>
            </a:r>
            <a:r>
              <a:rPr lang="fr-FR" dirty="0">
                <a:solidFill>
                  <a:schemeClr val="bg1"/>
                </a:solidFill>
              </a:rPr>
              <a:t>de blocages </a:t>
            </a:r>
            <a:r>
              <a:rPr lang="fr-FR" dirty="0" smtClean="0">
                <a:solidFill>
                  <a:schemeClr val="bg1"/>
                </a:solidFill>
              </a:rPr>
              <a:t>dans la mise en place des </a:t>
            </a:r>
            <a:r>
              <a:rPr lang="fr-FR" dirty="0">
                <a:solidFill>
                  <a:schemeClr val="bg1"/>
                </a:solidFill>
              </a:rPr>
              <a:t>idées antispécistes </a:t>
            </a:r>
          </a:p>
          <a:p>
            <a:r>
              <a:rPr lang="fr-FR" dirty="0" smtClean="0">
                <a:solidFill>
                  <a:schemeClr val="bg1"/>
                </a:solidFill>
              </a:rPr>
              <a:t>Proposer des solutions aux problématiques et déséquilibres soulevées par l’antispécisme</a:t>
            </a:r>
          </a:p>
          <a:p>
            <a:pPr lvl="1"/>
            <a:r>
              <a:rPr lang="fr-FR" dirty="0" smtClean="0">
                <a:solidFill>
                  <a:schemeClr val="bg1"/>
                </a:solidFill>
              </a:rPr>
              <a:t>Economiques</a:t>
            </a:r>
          </a:p>
          <a:p>
            <a:pPr lvl="1"/>
            <a:r>
              <a:rPr lang="fr-FR" dirty="0" smtClean="0">
                <a:solidFill>
                  <a:schemeClr val="bg1"/>
                </a:solidFill>
              </a:rPr>
              <a:t>Techniques</a:t>
            </a:r>
          </a:p>
          <a:p>
            <a:pPr lvl="1"/>
            <a:r>
              <a:rPr lang="fr-FR" dirty="0" smtClean="0">
                <a:solidFill>
                  <a:schemeClr val="bg1"/>
                </a:solidFill>
              </a:rPr>
              <a:t>Culturels</a:t>
            </a:r>
          </a:p>
          <a:p>
            <a:pPr lvl="1"/>
            <a:r>
              <a:rPr lang="fr-FR" dirty="0" smtClean="0">
                <a:solidFill>
                  <a:schemeClr val="bg1"/>
                </a:solidFill>
              </a:rPr>
              <a:t>Etc.</a:t>
            </a:r>
          </a:p>
        </p:txBody>
      </p:sp>
      <p:pic>
        <p:nvPicPr>
          <p:cNvPr id="3080" name="Picture 8" descr="Le commissaire europÃ©en aux Affaires Ã©conomiques Pierre Moscovici, Ã  Bruxelles le 7 fÃ©vrier 201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543969"/>
            <a:ext cx="5181600" cy="2914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RÃ©sultat de recherche d'images pour &quot;agriculture vegan biologiqu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0634" y="2373281"/>
            <a:ext cx="1992516" cy="1085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24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Présentation de l’association</a:t>
            </a:r>
            <a:endParaRPr lang="fr-FR" dirty="0">
              <a:solidFill>
                <a:schemeClr val="bg1"/>
              </a:solidFill>
            </a:endParaRPr>
          </a:p>
        </p:txBody>
      </p:sp>
      <p:sp>
        <p:nvSpPr>
          <p:cNvPr id="3" name="Espace réservé du contenu 2"/>
          <p:cNvSpPr>
            <a:spLocks noGrp="1"/>
          </p:cNvSpPr>
          <p:nvPr>
            <p:ph idx="1"/>
          </p:nvPr>
        </p:nvSpPr>
        <p:spPr/>
        <p:txBody>
          <a:bodyPr>
            <a:normAutofit/>
          </a:bodyPr>
          <a:lstStyle/>
          <a:p>
            <a:r>
              <a:rPr lang="fr-FR" dirty="0" smtClean="0">
                <a:solidFill>
                  <a:schemeClr val="bg1"/>
                </a:solidFill>
              </a:rPr>
              <a:t>Accompagner les critiques antispécistes par des propositions concrètes et convaincantes pour qu’une large partie de la population y adhère.</a:t>
            </a:r>
          </a:p>
          <a:p>
            <a:r>
              <a:rPr lang="fr-FR" dirty="0" smtClean="0">
                <a:solidFill>
                  <a:schemeClr val="bg1"/>
                </a:solidFill>
              </a:rPr>
              <a:t>Proposer des pistes de réflexions pour accélérer la diffusion des idées </a:t>
            </a:r>
            <a:r>
              <a:rPr lang="fr-FR" dirty="0">
                <a:solidFill>
                  <a:schemeClr val="bg1"/>
                </a:solidFill>
              </a:rPr>
              <a:t>antispécistes dans </a:t>
            </a:r>
            <a:r>
              <a:rPr lang="fr-FR" dirty="0" smtClean="0">
                <a:solidFill>
                  <a:schemeClr val="bg1"/>
                </a:solidFill>
              </a:rPr>
              <a:t>la société</a:t>
            </a:r>
          </a:p>
          <a:p>
            <a:r>
              <a:rPr lang="fr-FR" dirty="0" smtClean="0">
                <a:solidFill>
                  <a:schemeClr val="bg1"/>
                </a:solidFill>
              </a:rPr>
              <a:t>Proposer des solutions pour faire appliquer les idées </a:t>
            </a:r>
            <a:r>
              <a:rPr lang="fr-FR" dirty="0">
                <a:solidFill>
                  <a:schemeClr val="bg1"/>
                </a:solidFill>
              </a:rPr>
              <a:t>antispécistes plus </a:t>
            </a:r>
            <a:r>
              <a:rPr lang="fr-FR" dirty="0" smtClean="0">
                <a:solidFill>
                  <a:schemeClr val="bg1"/>
                </a:solidFill>
              </a:rPr>
              <a:t>rapidement dans la société</a:t>
            </a:r>
          </a:p>
        </p:txBody>
      </p:sp>
    </p:spTree>
    <p:extLst>
      <p:ext uri="{BB962C8B-B14F-4D97-AF65-F5344CB8AC3E}">
        <p14:creationId xmlns:p14="http://schemas.microsoft.com/office/powerpoint/2010/main" val="3125347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a:solidFill>
                  <a:schemeClr val="bg1"/>
                </a:solidFill>
              </a:rPr>
              <a:t>Présentation de l’association</a:t>
            </a:r>
            <a:endParaRPr lang="fr-FR" sz="4800" dirty="0"/>
          </a:p>
        </p:txBody>
      </p:sp>
      <p:pic>
        <p:nvPicPr>
          <p:cNvPr id="4" name="Espace réservé du contenu 3"/>
          <p:cNvPicPr>
            <a:picLocks noGrp="1" noChangeAspect="1"/>
          </p:cNvPicPr>
          <p:nvPr>
            <p:ph idx="1"/>
          </p:nvPr>
        </p:nvPicPr>
        <p:blipFill>
          <a:blip r:embed="rId2"/>
          <a:stretch>
            <a:fillRect/>
          </a:stretch>
        </p:blipFill>
        <p:spPr>
          <a:xfrm>
            <a:off x="1075877" y="1825625"/>
            <a:ext cx="10040246" cy="4351338"/>
          </a:xfrm>
          <a:prstGeom prst="rect">
            <a:avLst/>
          </a:prstGeom>
        </p:spPr>
      </p:pic>
    </p:spTree>
    <p:extLst>
      <p:ext uri="{BB962C8B-B14F-4D97-AF65-F5344CB8AC3E}">
        <p14:creationId xmlns:p14="http://schemas.microsoft.com/office/powerpoint/2010/main" val="2172280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3363</Words>
  <Application>Microsoft Office PowerPoint</Application>
  <PresentationFormat>Grand écran</PresentationFormat>
  <Paragraphs>430</Paragraphs>
  <Slides>61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61</vt:i4>
      </vt:variant>
    </vt:vector>
  </HeadingPairs>
  <TitlesOfParts>
    <vt:vector size="66" baseType="lpstr">
      <vt:lpstr>Arial</vt:lpstr>
      <vt:lpstr>Calibri</vt:lpstr>
      <vt:lpstr>Calibri Light</vt:lpstr>
      <vt:lpstr>Wingdings</vt:lpstr>
      <vt:lpstr>Thème Office</vt:lpstr>
      <vt:lpstr>Les dimensions territoriales et sociales dans la lutte pour les animaux</vt:lpstr>
      <vt:lpstr>Premier constat sur Rennes</vt:lpstr>
      <vt:lpstr>Premier constat sur Rennes</vt:lpstr>
      <vt:lpstr>Premier constat sur Rennes</vt:lpstr>
      <vt:lpstr>Présentation de l’association</vt:lpstr>
      <vt:lpstr>Présentation de l’association</vt:lpstr>
      <vt:lpstr>Présentation de l’association</vt:lpstr>
      <vt:lpstr>Présentation de l’association</vt:lpstr>
      <vt:lpstr>Présentation de l’association</vt:lpstr>
      <vt:lpstr>Présentation PowerPoint</vt:lpstr>
      <vt:lpstr>Réflexion stratégique</vt:lpstr>
      <vt:lpstr>Réflexion stratégique</vt:lpstr>
      <vt:lpstr>ToC  - Méthode HIVOS</vt:lpstr>
      <vt:lpstr>ToC  - Méthode HIVOS</vt:lpstr>
      <vt:lpstr>ToC  - Méthode HIVOS</vt:lpstr>
      <vt:lpstr>ToC  - Méthode HIVOS</vt:lpstr>
      <vt:lpstr>ToC  - Méthode HIVOS</vt:lpstr>
      <vt:lpstr>ToC  - Méthode HIVOS</vt:lpstr>
      <vt:lpstr>ToC  - Méthode HIVOS</vt:lpstr>
      <vt:lpstr>ToC  - Méthode HIVOS</vt:lpstr>
      <vt:lpstr>ToC  - Méthode HIVOS</vt:lpstr>
      <vt:lpstr>ToC  - Méthode HIVOS</vt:lpstr>
      <vt:lpstr>ToC  - Méthode HIVOS</vt:lpstr>
      <vt:lpstr>Faut-il territorialiser les modes d’action ?</vt:lpstr>
      <vt:lpstr>Faut-il territorialiser les modes d’action ?</vt:lpstr>
      <vt:lpstr>L’inégalité des chances</vt:lpstr>
      <vt:lpstr>L’exploitation animale comme fait social</vt:lpstr>
      <vt:lpstr>Appartenance territoriale et question animale</vt:lpstr>
      <vt:lpstr>Qu’est-ce que la ruralité</vt:lpstr>
      <vt:lpstr>Qu’est-ce que la ruralité</vt:lpstr>
      <vt:lpstr>Qu’est-ce que la ruralité</vt:lpstr>
      <vt:lpstr>Qu’est-ce que la ruralité</vt:lpstr>
      <vt:lpstr>Qu’est-ce que la ruralité</vt:lpstr>
      <vt:lpstr>Qu’est-ce que la ruralité</vt:lpstr>
      <vt:lpstr>Qu’est-ce que la ruralité</vt:lpstr>
      <vt:lpstr>Qu’est-ce que la ruralité</vt:lpstr>
      <vt:lpstr>Décalage entre l’imaginaire et la réalité sociale ?</vt:lpstr>
      <vt:lpstr>Décalage entre l’imaginaire et la réalité sociale ?</vt:lpstr>
      <vt:lpstr>Les animaux et les ruraux</vt:lpstr>
      <vt:lpstr>Les aspects politiques</vt:lpstr>
      <vt:lpstr>Les aspects politiques</vt:lpstr>
      <vt:lpstr>Le vote paysan</vt:lpstr>
      <vt:lpstr>Le vote paysan</vt:lpstr>
      <vt:lpstr>Le vote paysan</vt:lpstr>
      <vt:lpstr>Le vote paysan</vt:lpstr>
      <vt:lpstr>Le vote paysan</vt:lpstr>
      <vt:lpstr>Le vote paysan</vt:lpstr>
      <vt:lpstr>Les aspects politiques</vt:lpstr>
      <vt:lpstr>Les aspects politiques</vt:lpstr>
      <vt:lpstr>Les aspects politiques</vt:lpstr>
      <vt:lpstr>Les aspects politiques</vt:lpstr>
      <vt:lpstr>Les aspects politiques</vt:lpstr>
      <vt:lpstr>Les aspects politiques</vt:lpstr>
      <vt:lpstr>Les aspects politiques</vt:lpstr>
      <vt:lpstr>Les aspects politiques</vt:lpstr>
      <vt:lpstr>La société est-elle spéciste ou carniste ?</vt:lpstr>
      <vt:lpstr>La société est-elle spéciste ou carniste ?</vt:lpstr>
      <vt:lpstr>Conclusion</vt:lpstr>
      <vt:lpstr>Quelle stratégie dans les zones rurales ?</vt:lpstr>
      <vt:lpstr>Quelle stratégie dans les zones rurales ?</vt:lpstr>
      <vt:lpstr>Quelle stratégie dans les zones rurales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dimensions territoriales et sociales dans la lutte</dc:title>
  <dc:creator>Erwan</dc:creator>
  <cp:lastModifiedBy>Erwan</cp:lastModifiedBy>
  <cp:revision>369</cp:revision>
  <dcterms:created xsi:type="dcterms:W3CDTF">2018-07-23T16:37:54Z</dcterms:created>
  <dcterms:modified xsi:type="dcterms:W3CDTF">2018-08-08T20:35:53Z</dcterms:modified>
</cp:coreProperties>
</file>