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6"/>
  </p:notesMasterIdLst>
  <p:sldIdLst>
    <p:sldId id="256" r:id="rId2"/>
    <p:sldId id="257" r:id="rId3"/>
    <p:sldId id="262" r:id="rId4"/>
    <p:sldId id="331" r:id="rId5"/>
    <p:sldId id="265" r:id="rId6"/>
    <p:sldId id="334" r:id="rId7"/>
    <p:sldId id="335" r:id="rId8"/>
    <p:sldId id="336" r:id="rId9"/>
    <p:sldId id="338" r:id="rId10"/>
    <p:sldId id="266" r:id="rId11"/>
    <p:sldId id="267" r:id="rId12"/>
    <p:sldId id="268" r:id="rId13"/>
    <p:sldId id="276" r:id="rId14"/>
    <p:sldId id="277" r:id="rId15"/>
    <p:sldId id="356" r:id="rId16"/>
    <p:sldId id="301" r:id="rId17"/>
    <p:sldId id="258" r:id="rId18"/>
    <p:sldId id="260" r:id="rId19"/>
    <p:sldId id="261" r:id="rId20"/>
    <p:sldId id="269" r:id="rId21"/>
    <p:sldId id="270" r:id="rId22"/>
    <p:sldId id="271" r:id="rId23"/>
    <p:sldId id="272" r:id="rId24"/>
    <p:sldId id="273" r:id="rId25"/>
    <p:sldId id="274" r:id="rId26"/>
    <p:sldId id="284" r:id="rId27"/>
    <p:sldId id="285" r:id="rId28"/>
    <p:sldId id="288" r:id="rId29"/>
    <p:sldId id="332" r:id="rId30"/>
    <p:sldId id="358" r:id="rId31"/>
    <p:sldId id="289" r:id="rId32"/>
    <p:sldId id="294" r:id="rId33"/>
    <p:sldId id="295" r:id="rId34"/>
    <p:sldId id="296" r:id="rId35"/>
    <p:sldId id="341" r:id="rId36"/>
    <p:sldId id="342" r:id="rId37"/>
    <p:sldId id="343" r:id="rId38"/>
    <p:sldId id="357" r:id="rId39"/>
    <p:sldId id="290" r:id="rId40"/>
    <p:sldId id="300" r:id="rId41"/>
    <p:sldId id="292" r:id="rId42"/>
    <p:sldId id="293" r:id="rId43"/>
    <p:sldId id="351" r:id="rId44"/>
    <p:sldId id="352" r:id="rId45"/>
    <p:sldId id="353" r:id="rId46"/>
    <p:sldId id="339" r:id="rId47"/>
    <p:sldId id="337" r:id="rId48"/>
    <p:sldId id="354" r:id="rId49"/>
    <p:sldId id="304" r:id="rId50"/>
    <p:sldId id="305" r:id="rId51"/>
    <p:sldId id="306" r:id="rId52"/>
    <p:sldId id="344" r:id="rId53"/>
    <p:sldId id="345" r:id="rId54"/>
    <p:sldId id="355" r:id="rId55"/>
  </p:sldIdLst>
  <p:sldSz cx="9144000" cy="5143500" type="screen16x9"/>
  <p:notesSz cx="6858000" cy="9144000"/>
  <p:embeddedFontLst>
    <p:embeddedFont>
      <p:font typeface="Amatic SC" panose="020B0604020202020204" charset="-79"/>
      <p:bold r:id="rId57"/>
    </p:embeddedFont>
    <p:embeddedFont>
      <p:font typeface="Source Code Pro" panose="020B0604020202020204" charset="0"/>
      <p:regular r:id="rId58"/>
      <p:bold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353" autoAdjust="0"/>
  </p:normalViewPr>
  <p:slideViewPr>
    <p:cSldViewPr>
      <p:cViewPr varScale="1">
        <p:scale>
          <a:sx n="61" d="100"/>
          <a:sy n="61" d="100"/>
        </p:scale>
        <p:origin x="120" y="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47276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TODO formation: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Imprimer</a:t>
            </a:r>
            <a:r>
              <a:rPr lang="en-GB" dirty="0"/>
              <a:t> </a:t>
            </a:r>
            <a:r>
              <a:rPr lang="en-GB" dirty="0" err="1"/>
              <a:t>consignes</a:t>
            </a:r>
            <a:r>
              <a:rPr lang="en-GB" dirty="0"/>
              <a:t> </a:t>
            </a:r>
            <a:r>
              <a:rPr lang="en-GB" dirty="0" err="1"/>
              <a:t>animateur</a:t>
            </a:r>
            <a:r>
              <a:rPr lang="en-GB" dirty="0"/>
              <a:t> de </a:t>
            </a:r>
            <a:r>
              <a:rPr lang="en-GB" dirty="0" err="1"/>
              <a:t>l’atelier</a:t>
            </a:r>
            <a:r>
              <a:rPr lang="en-GB" dirty="0"/>
              <a:t> </a:t>
            </a:r>
            <a:r>
              <a:rPr lang="en-GB" dirty="0" err="1"/>
              <a:t>biais</a:t>
            </a:r>
            <a:r>
              <a:rPr lang="en-GB" dirty="0"/>
              <a:t> de confirmation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Imprimer</a:t>
            </a:r>
            <a:r>
              <a:rPr lang="en-GB" dirty="0"/>
              <a:t> </a:t>
            </a:r>
            <a:r>
              <a:rPr lang="en-GB" dirty="0" err="1"/>
              <a:t>liste</a:t>
            </a:r>
            <a:r>
              <a:rPr lang="en-GB" dirty="0"/>
              <a:t> de </a:t>
            </a:r>
            <a:r>
              <a:rPr lang="en-GB" dirty="0" err="1"/>
              <a:t>lu</a:t>
            </a:r>
            <a:r>
              <a:rPr lang="en-GB" dirty="0"/>
              <a:t> CIRC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715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1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981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453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6597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Je suppose que vous vous êtes déjà tous plus ou moins posé cette question si ce sujet vous intéresse.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Quelles seraient vos réponses ?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(Noter réponses sur paperboard)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67450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Tiens</a:t>
            </a:r>
            <a:r>
              <a:rPr lang="en-GB" dirty="0"/>
              <a:t>, qui </a:t>
            </a:r>
            <a:r>
              <a:rPr lang="en-GB" dirty="0" err="1"/>
              <a:t>s’est</a:t>
            </a:r>
            <a:r>
              <a:rPr lang="en-GB" dirty="0"/>
              <a:t> déjà </a:t>
            </a:r>
            <a:r>
              <a:rPr lang="en-GB" dirty="0" err="1"/>
              <a:t>posé</a:t>
            </a:r>
            <a:r>
              <a:rPr lang="en-GB" dirty="0"/>
              <a:t> la question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ces</a:t>
            </a:r>
            <a:r>
              <a:rPr lang="en-GB" dirty="0"/>
              <a:t> </a:t>
            </a:r>
            <a:r>
              <a:rPr lang="en-GB" dirty="0" err="1"/>
              <a:t>termes</a:t>
            </a:r>
            <a:r>
              <a:rPr lang="en-GB" dirty="0"/>
              <a:t> ?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Et </a:t>
            </a:r>
            <a:r>
              <a:rPr lang="en-GB" dirty="0" err="1"/>
              <a:t>si</a:t>
            </a:r>
            <a:r>
              <a:rPr lang="en-GB" dirty="0"/>
              <a:t> on </a:t>
            </a:r>
            <a:r>
              <a:rPr lang="en-GB" dirty="0" err="1"/>
              <a:t>commençait</a:t>
            </a:r>
            <a:r>
              <a:rPr lang="en-GB" dirty="0"/>
              <a:t> par </a:t>
            </a:r>
            <a:r>
              <a:rPr lang="en-GB" dirty="0" err="1"/>
              <a:t>chercher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que </a:t>
            </a:r>
            <a:r>
              <a:rPr lang="en-GB" dirty="0" err="1"/>
              <a:t>l’on</a:t>
            </a:r>
            <a:r>
              <a:rPr lang="en-GB" dirty="0"/>
              <a:t> </a:t>
            </a:r>
            <a:r>
              <a:rPr lang="en-GB" dirty="0" err="1"/>
              <a:t>sait</a:t>
            </a:r>
            <a:r>
              <a:rPr lang="en-GB" dirty="0"/>
              <a:t> déjà </a:t>
            </a:r>
            <a:r>
              <a:rPr lang="en-GB" dirty="0" err="1"/>
              <a:t>plutôt</a:t>
            </a:r>
            <a:r>
              <a:rPr lang="en-GB" dirty="0"/>
              <a:t> que de </a:t>
            </a:r>
            <a:r>
              <a:rPr lang="en-GB" dirty="0" err="1"/>
              <a:t>suivre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intuitions </a:t>
            </a:r>
            <a:r>
              <a:rPr lang="en-GB" dirty="0" err="1"/>
              <a:t>ou</a:t>
            </a:r>
            <a:r>
              <a:rPr lang="en-GB" dirty="0"/>
              <a:t> que de tout </a:t>
            </a:r>
            <a:r>
              <a:rPr lang="en-GB" dirty="0" err="1"/>
              <a:t>réinventer</a:t>
            </a:r>
            <a:r>
              <a:rPr lang="en-GB" dirty="0"/>
              <a:t> ?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C’est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que je </a:t>
            </a:r>
            <a:r>
              <a:rPr lang="en-GB" dirty="0" err="1"/>
              <a:t>vous</a:t>
            </a:r>
            <a:r>
              <a:rPr lang="en-GB" dirty="0"/>
              <a:t> propose…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Il </a:t>
            </a:r>
            <a:r>
              <a:rPr lang="en-GB" dirty="0" err="1"/>
              <a:t>existe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multitude de </a:t>
            </a:r>
            <a:r>
              <a:rPr lang="en-GB" dirty="0" err="1"/>
              <a:t>réponses</a:t>
            </a:r>
            <a:r>
              <a:rPr lang="en-GB" dirty="0"/>
              <a:t> à </a:t>
            </a:r>
            <a:r>
              <a:rPr lang="en-GB" dirty="0" err="1"/>
              <a:t>cette</a:t>
            </a:r>
            <a:r>
              <a:rPr lang="en-GB" dirty="0"/>
              <a:t> question. Je ne </a:t>
            </a: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présente</a:t>
            </a:r>
            <a:r>
              <a:rPr lang="en-GB" dirty="0"/>
              <a:t> </a:t>
            </a:r>
            <a:r>
              <a:rPr lang="en-GB" dirty="0" err="1"/>
              <a:t>ici</a:t>
            </a:r>
            <a:r>
              <a:rPr lang="en-GB" dirty="0"/>
              <a:t> </a:t>
            </a:r>
            <a:r>
              <a:rPr lang="en-GB" dirty="0" err="1"/>
              <a:t>qu’un</a:t>
            </a:r>
            <a:r>
              <a:rPr lang="en-GB" dirty="0"/>
              <a:t> </a:t>
            </a:r>
            <a:r>
              <a:rPr lang="en-GB" dirty="0" err="1"/>
              <a:t>infime</a:t>
            </a:r>
            <a:r>
              <a:rPr lang="en-GB" dirty="0"/>
              <a:t> panel </a:t>
            </a:r>
            <a:r>
              <a:rPr lang="en-GB" dirty="0" err="1"/>
              <a:t>issu</a:t>
            </a:r>
            <a:r>
              <a:rPr lang="en-GB" dirty="0"/>
              <a:t> des </a:t>
            </a:r>
            <a:r>
              <a:rPr lang="en-GB" dirty="0" err="1"/>
              <a:t>mes</a:t>
            </a:r>
            <a:r>
              <a:rPr lang="en-GB" dirty="0"/>
              <a:t> </a:t>
            </a:r>
            <a:r>
              <a:rPr lang="en-GB" dirty="0" err="1"/>
              <a:t>découvertes</a:t>
            </a:r>
            <a:r>
              <a:rPr lang="en-GB" dirty="0"/>
              <a:t> plus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moins</a:t>
            </a:r>
            <a:r>
              <a:rPr lang="en-GB" dirty="0"/>
              <a:t> </a:t>
            </a:r>
            <a:r>
              <a:rPr lang="en-GB" dirty="0" err="1"/>
              <a:t>fortuites</a:t>
            </a:r>
            <a:r>
              <a:rPr lang="en-GB" dirty="0"/>
              <a:t> ! </a:t>
            </a:r>
            <a:r>
              <a:rPr lang="en-GB" dirty="0" err="1"/>
              <a:t>Mais</a:t>
            </a:r>
            <a:r>
              <a:rPr lang="en-GB" dirty="0"/>
              <a:t> </a:t>
            </a:r>
            <a:r>
              <a:rPr lang="en-GB" dirty="0" err="1"/>
              <a:t>cela</a:t>
            </a:r>
            <a:r>
              <a:rPr lang="en-GB" dirty="0"/>
              <a:t> sera déjà </a:t>
            </a:r>
            <a:r>
              <a:rPr lang="en-GB" dirty="0" err="1"/>
              <a:t>suffisant</a:t>
            </a:r>
            <a:r>
              <a:rPr lang="en-GB" dirty="0"/>
              <a:t> pour </a:t>
            </a:r>
            <a:r>
              <a:rPr lang="en-GB" dirty="0" err="1"/>
              <a:t>apporter</a:t>
            </a:r>
            <a:r>
              <a:rPr lang="en-GB" dirty="0"/>
              <a:t> </a:t>
            </a:r>
            <a:r>
              <a:rPr lang="en-GB" dirty="0" err="1"/>
              <a:t>quelques</a:t>
            </a:r>
            <a:r>
              <a:rPr lang="en-GB" dirty="0"/>
              <a:t> </a:t>
            </a:r>
            <a:r>
              <a:rPr lang="en-GB" dirty="0" err="1"/>
              <a:t>cordes</a:t>
            </a:r>
            <a:r>
              <a:rPr lang="en-GB" dirty="0"/>
              <a:t> à </a:t>
            </a:r>
            <a:r>
              <a:rPr lang="en-GB" dirty="0" err="1"/>
              <a:t>notre</a:t>
            </a:r>
            <a:r>
              <a:rPr lang="en-GB" dirty="0"/>
              <a:t> arc, et sans </a:t>
            </a:r>
            <a:r>
              <a:rPr lang="en-GB" dirty="0" err="1"/>
              <a:t>doute</a:t>
            </a:r>
            <a:r>
              <a:rPr lang="en-GB" dirty="0"/>
              <a:t> </a:t>
            </a:r>
            <a:r>
              <a:rPr lang="en-GB" dirty="0" err="1"/>
              <a:t>également</a:t>
            </a:r>
            <a:r>
              <a:rPr lang="en-GB" dirty="0"/>
              <a:t> pour </a:t>
            </a:r>
            <a:r>
              <a:rPr lang="en-GB" dirty="0" err="1"/>
              <a:t>supprimer</a:t>
            </a:r>
            <a:r>
              <a:rPr lang="en-GB" dirty="0"/>
              <a:t> </a:t>
            </a:r>
            <a:r>
              <a:rPr lang="en-GB" dirty="0" err="1"/>
              <a:t>quelques</a:t>
            </a:r>
            <a:r>
              <a:rPr lang="en-GB" dirty="0"/>
              <a:t> </a:t>
            </a:r>
            <a:r>
              <a:rPr lang="en-GB" dirty="0" err="1"/>
              <a:t>fausses</a:t>
            </a:r>
            <a:r>
              <a:rPr lang="en-GB" dirty="0"/>
              <a:t> </a:t>
            </a:r>
            <a:r>
              <a:rPr lang="en-GB" dirty="0" err="1"/>
              <a:t>bonnes</a:t>
            </a:r>
            <a:r>
              <a:rPr lang="en-GB" dirty="0"/>
              <a:t> </a:t>
            </a:r>
            <a:r>
              <a:rPr lang="en-GB" dirty="0" err="1"/>
              <a:t>idées</a:t>
            </a:r>
            <a:r>
              <a:rPr lang="en-GB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84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 se lance en quête de vérité sur un sujet pour avoir raison, et quand on parvient à avoir raison, on s’aperçoit alors que c’était la partie la plus facile.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10760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Il existe déjà au moins une organisation complexe, au sein de la société, destinée à faire changer nos comportements. Quelle est elle?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Voici une affiche de publicité récurrente de cette marque reconnaissable (2013, 2017…).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Quel est leur objectif ? Bien entendu, nous faire manger chez eux. C’est à dire, modifier notre comportement. Exactement ce que nous essayons de faire, non?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Et pourtant… lorsque nous nous attelons à la tâche, quelles sont nos stratégies spontanées? Ecrire des documents, créer des événements, tenter de CONVAINCRE.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Alors, comment se fait-il que, malgré toute l’expérience et tout l’argent qu’ont les entreprises, la meilleure façon qu’ils aient trouvé de nous faire changer de comportement soit ce genre d’images ? Eléments de réponse...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15730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 “Cherry picking”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Une personne “polarisée” qui cherche à renforcer ses opinions, se justifier à posteriori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874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noProof="0" dirty="0"/>
              <a:t>Tiens</a:t>
            </a:r>
            <a:r>
              <a:rPr lang="en-GB" dirty="0"/>
              <a:t>, qui </a:t>
            </a:r>
            <a:r>
              <a:rPr lang="en-GB" dirty="0" err="1"/>
              <a:t>s’est</a:t>
            </a:r>
            <a:r>
              <a:rPr lang="en-GB" dirty="0"/>
              <a:t> déjà </a:t>
            </a:r>
            <a:r>
              <a:rPr lang="en-GB" dirty="0" err="1"/>
              <a:t>posé</a:t>
            </a:r>
            <a:r>
              <a:rPr lang="en-GB" dirty="0"/>
              <a:t> la question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ces</a:t>
            </a:r>
            <a:r>
              <a:rPr lang="en-GB" dirty="0"/>
              <a:t> </a:t>
            </a:r>
            <a:r>
              <a:rPr lang="en-GB" dirty="0" err="1"/>
              <a:t>termes</a:t>
            </a:r>
            <a:r>
              <a:rPr lang="en-GB" dirty="0"/>
              <a:t> ?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Et </a:t>
            </a:r>
            <a:r>
              <a:rPr lang="en-GB" dirty="0" err="1"/>
              <a:t>si</a:t>
            </a:r>
            <a:r>
              <a:rPr lang="en-GB" dirty="0"/>
              <a:t> on </a:t>
            </a:r>
            <a:r>
              <a:rPr lang="en-GB" dirty="0" err="1"/>
              <a:t>commençait</a:t>
            </a:r>
            <a:r>
              <a:rPr lang="en-GB" dirty="0"/>
              <a:t> par </a:t>
            </a:r>
            <a:r>
              <a:rPr lang="en-GB" dirty="0" err="1"/>
              <a:t>chercher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que </a:t>
            </a:r>
            <a:r>
              <a:rPr lang="en-GB" dirty="0" err="1"/>
              <a:t>l’on</a:t>
            </a:r>
            <a:r>
              <a:rPr lang="en-GB" dirty="0"/>
              <a:t> </a:t>
            </a:r>
            <a:r>
              <a:rPr lang="en-GB" dirty="0" err="1"/>
              <a:t>sait</a:t>
            </a:r>
            <a:r>
              <a:rPr lang="en-GB" dirty="0"/>
              <a:t> déjà </a:t>
            </a:r>
            <a:r>
              <a:rPr lang="en-GB" dirty="0" err="1"/>
              <a:t>plutôt</a:t>
            </a:r>
            <a:r>
              <a:rPr lang="en-GB" dirty="0"/>
              <a:t> que de </a:t>
            </a:r>
            <a:r>
              <a:rPr lang="en-GB" dirty="0" err="1"/>
              <a:t>suivre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intuitions </a:t>
            </a:r>
            <a:r>
              <a:rPr lang="en-GB" dirty="0" err="1"/>
              <a:t>ou</a:t>
            </a:r>
            <a:r>
              <a:rPr lang="en-GB" dirty="0"/>
              <a:t> que de tout </a:t>
            </a:r>
            <a:r>
              <a:rPr lang="en-GB" dirty="0" err="1"/>
              <a:t>réinventer</a:t>
            </a:r>
            <a:r>
              <a:rPr lang="en-GB" dirty="0"/>
              <a:t> ?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C’est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que je </a:t>
            </a:r>
            <a:r>
              <a:rPr lang="en-GB" dirty="0" err="1"/>
              <a:t>vous</a:t>
            </a:r>
            <a:r>
              <a:rPr lang="en-GB" dirty="0"/>
              <a:t> propose…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Il </a:t>
            </a:r>
            <a:r>
              <a:rPr lang="en-GB" dirty="0" err="1"/>
              <a:t>existe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multitude de </a:t>
            </a:r>
            <a:r>
              <a:rPr lang="en-GB" dirty="0" err="1"/>
              <a:t>réponses</a:t>
            </a:r>
            <a:r>
              <a:rPr lang="en-GB" dirty="0"/>
              <a:t> à </a:t>
            </a:r>
            <a:r>
              <a:rPr lang="en-GB" dirty="0" err="1"/>
              <a:t>cette</a:t>
            </a:r>
            <a:r>
              <a:rPr lang="en-GB" dirty="0"/>
              <a:t> question. Je ne </a:t>
            </a: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présente</a:t>
            </a:r>
            <a:r>
              <a:rPr lang="en-GB" dirty="0"/>
              <a:t> </a:t>
            </a:r>
            <a:r>
              <a:rPr lang="en-GB" dirty="0" err="1"/>
              <a:t>ici</a:t>
            </a:r>
            <a:r>
              <a:rPr lang="en-GB" dirty="0"/>
              <a:t> </a:t>
            </a:r>
            <a:r>
              <a:rPr lang="en-GB" dirty="0" err="1"/>
              <a:t>qu’un</a:t>
            </a:r>
            <a:r>
              <a:rPr lang="en-GB" dirty="0"/>
              <a:t> </a:t>
            </a:r>
            <a:r>
              <a:rPr lang="en-GB" dirty="0" err="1"/>
              <a:t>infime</a:t>
            </a:r>
            <a:r>
              <a:rPr lang="en-GB" dirty="0"/>
              <a:t> panel </a:t>
            </a:r>
            <a:r>
              <a:rPr lang="en-GB" dirty="0" err="1"/>
              <a:t>issu</a:t>
            </a:r>
            <a:r>
              <a:rPr lang="en-GB" dirty="0"/>
              <a:t> des </a:t>
            </a:r>
            <a:r>
              <a:rPr lang="en-GB" dirty="0" err="1"/>
              <a:t>mes</a:t>
            </a:r>
            <a:r>
              <a:rPr lang="en-GB" dirty="0"/>
              <a:t> </a:t>
            </a:r>
            <a:r>
              <a:rPr lang="en-GB" dirty="0" err="1"/>
              <a:t>découvertes</a:t>
            </a:r>
            <a:r>
              <a:rPr lang="en-GB" dirty="0"/>
              <a:t> plus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moins</a:t>
            </a:r>
            <a:r>
              <a:rPr lang="en-GB" dirty="0"/>
              <a:t> </a:t>
            </a:r>
            <a:r>
              <a:rPr lang="en-GB" dirty="0" err="1"/>
              <a:t>fortuites</a:t>
            </a:r>
            <a:r>
              <a:rPr lang="en-GB" dirty="0"/>
              <a:t> ! </a:t>
            </a:r>
            <a:r>
              <a:rPr lang="en-GB" dirty="0" err="1"/>
              <a:t>Mais</a:t>
            </a:r>
            <a:r>
              <a:rPr lang="en-GB" dirty="0"/>
              <a:t> </a:t>
            </a:r>
            <a:r>
              <a:rPr lang="en-GB" dirty="0" err="1"/>
              <a:t>cela</a:t>
            </a:r>
            <a:r>
              <a:rPr lang="en-GB" dirty="0"/>
              <a:t> sera déjà </a:t>
            </a:r>
            <a:r>
              <a:rPr lang="en-GB" dirty="0" err="1"/>
              <a:t>suffisant</a:t>
            </a:r>
            <a:r>
              <a:rPr lang="en-GB" dirty="0"/>
              <a:t> pour </a:t>
            </a:r>
            <a:r>
              <a:rPr lang="en-GB" dirty="0" err="1"/>
              <a:t>apporter</a:t>
            </a:r>
            <a:r>
              <a:rPr lang="en-GB" dirty="0"/>
              <a:t> </a:t>
            </a:r>
            <a:r>
              <a:rPr lang="en-GB" dirty="0" err="1"/>
              <a:t>quelques</a:t>
            </a:r>
            <a:r>
              <a:rPr lang="en-GB" dirty="0"/>
              <a:t> </a:t>
            </a:r>
            <a:r>
              <a:rPr lang="en-GB" dirty="0" err="1"/>
              <a:t>cordes</a:t>
            </a:r>
            <a:r>
              <a:rPr lang="en-GB" dirty="0"/>
              <a:t> à </a:t>
            </a:r>
            <a:r>
              <a:rPr lang="en-GB" dirty="0" err="1"/>
              <a:t>notre</a:t>
            </a:r>
            <a:r>
              <a:rPr lang="en-GB" dirty="0"/>
              <a:t> arc, et sans </a:t>
            </a:r>
            <a:r>
              <a:rPr lang="en-GB" dirty="0" err="1"/>
              <a:t>doute</a:t>
            </a:r>
            <a:r>
              <a:rPr lang="en-GB" dirty="0"/>
              <a:t> </a:t>
            </a:r>
            <a:r>
              <a:rPr lang="en-GB" dirty="0" err="1"/>
              <a:t>également</a:t>
            </a:r>
            <a:r>
              <a:rPr lang="en-GB" dirty="0"/>
              <a:t> pour </a:t>
            </a:r>
            <a:r>
              <a:rPr lang="en-GB" dirty="0" err="1"/>
              <a:t>supprimer</a:t>
            </a:r>
            <a:r>
              <a:rPr lang="en-GB" dirty="0"/>
              <a:t> </a:t>
            </a:r>
            <a:r>
              <a:rPr lang="en-GB" dirty="0" err="1"/>
              <a:t>quelques</a:t>
            </a:r>
            <a:r>
              <a:rPr lang="en-GB" dirty="0"/>
              <a:t> </a:t>
            </a:r>
            <a:r>
              <a:rPr lang="en-GB" dirty="0" err="1"/>
              <a:t>fausses</a:t>
            </a:r>
            <a:r>
              <a:rPr lang="en-GB" dirty="0"/>
              <a:t> </a:t>
            </a:r>
            <a:r>
              <a:rPr lang="en-GB" dirty="0" err="1"/>
              <a:t>bonnes</a:t>
            </a:r>
            <a:r>
              <a:rPr lang="en-GB" dirty="0"/>
              <a:t> </a:t>
            </a:r>
            <a:r>
              <a:rPr lang="en-GB" dirty="0" err="1"/>
              <a:t>idées</a:t>
            </a:r>
            <a:r>
              <a:rPr lang="en-GB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39492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35459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Tiens</a:t>
            </a:r>
            <a:r>
              <a:rPr lang="en-GB" dirty="0"/>
              <a:t>, qui </a:t>
            </a:r>
            <a:r>
              <a:rPr lang="en-GB" dirty="0" err="1"/>
              <a:t>s’est</a:t>
            </a:r>
            <a:r>
              <a:rPr lang="en-GB" dirty="0"/>
              <a:t> déjà </a:t>
            </a:r>
            <a:r>
              <a:rPr lang="en-GB" dirty="0" err="1"/>
              <a:t>posé</a:t>
            </a:r>
            <a:r>
              <a:rPr lang="en-GB" dirty="0"/>
              <a:t> la question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ces</a:t>
            </a:r>
            <a:r>
              <a:rPr lang="en-GB" dirty="0"/>
              <a:t> </a:t>
            </a:r>
            <a:r>
              <a:rPr lang="en-GB" dirty="0" err="1"/>
              <a:t>termes</a:t>
            </a:r>
            <a:r>
              <a:rPr lang="en-GB" dirty="0"/>
              <a:t> ?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Et </a:t>
            </a:r>
            <a:r>
              <a:rPr lang="en-GB" dirty="0" err="1"/>
              <a:t>si</a:t>
            </a:r>
            <a:r>
              <a:rPr lang="en-GB" dirty="0"/>
              <a:t> on </a:t>
            </a:r>
            <a:r>
              <a:rPr lang="en-GB" dirty="0" err="1"/>
              <a:t>commençait</a:t>
            </a:r>
            <a:r>
              <a:rPr lang="en-GB" dirty="0"/>
              <a:t> par </a:t>
            </a:r>
            <a:r>
              <a:rPr lang="en-GB" dirty="0" err="1"/>
              <a:t>chercher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que </a:t>
            </a:r>
            <a:r>
              <a:rPr lang="en-GB" dirty="0" err="1"/>
              <a:t>l’on</a:t>
            </a:r>
            <a:r>
              <a:rPr lang="en-GB" dirty="0"/>
              <a:t> </a:t>
            </a:r>
            <a:r>
              <a:rPr lang="en-GB" dirty="0" err="1"/>
              <a:t>sait</a:t>
            </a:r>
            <a:r>
              <a:rPr lang="en-GB" dirty="0"/>
              <a:t> déjà </a:t>
            </a:r>
            <a:r>
              <a:rPr lang="en-GB" dirty="0" err="1"/>
              <a:t>plutôt</a:t>
            </a:r>
            <a:r>
              <a:rPr lang="en-GB" dirty="0"/>
              <a:t> que de </a:t>
            </a:r>
            <a:r>
              <a:rPr lang="en-GB" dirty="0" err="1"/>
              <a:t>suivre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intuitions </a:t>
            </a:r>
            <a:r>
              <a:rPr lang="en-GB" dirty="0" err="1"/>
              <a:t>ou</a:t>
            </a:r>
            <a:r>
              <a:rPr lang="en-GB" dirty="0"/>
              <a:t> que de tout </a:t>
            </a:r>
            <a:r>
              <a:rPr lang="en-GB" dirty="0" err="1"/>
              <a:t>réinventer</a:t>
            </a:r>
            <a:r>
              <a:rPr lang="en-GB" dirty="0"/>
              <a:t> ?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C’est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que je </a:t>
            </a:r>
            <a:r>
              <a:rPr lang="en-GB" dirty="0" err="1"/>
              <a:t>vous</a:t>
            </a:r>
            <a:r>
              <a:rPr lang="en-GB" dirty="0"/>
              <a:t> propose…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Il </a:t>
            </a:r>
            <a:r>
              <a:rPr lang="en-GB" dirty="0" err="1"/>
              <a:t>existe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multitude de </a:t>
            </a:r>
            <a:r>
              <a:rPr lang="en-GB" dirty="0" err="1"/>
              <a:t>réponses</a:t>
            </a:r>
            <a:r>
              <a:rPr lang="en-GB" dirty="0"/>
              <a:t> à </a:t>
            </a:r>
            <a:r>
              <a:rPr lang="en-GB" dirty="0" err="1"/>
              <a:t>cette</a:t>
            </a:r>
            <a:r>
              <a:rPr lang="en-GB" dirty="0"/>
              <a:t> question. Je ne </a:t>
            </a: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présente</a:t>
            </a:r>
            <a:r>
              <a:rPr lang="en-GB" dirty="0"/>
              <a:t> </a:t>
            </a:r>
            <a:r>
              <a:rPr lang="en-GB" dirty="0" err="1"/>
              <a:t>ici</a:t>
            </a:r>
            <a:r>
              <a:rPr lang="en-GB" dirty="0"/>
              <a:t> </a:t>
            </a:r>
            <a:r>
              <a:rPr lang="en-GB" dirty="0" err="1"/>
              <a:t>qu’un</a:t>
            </a:r>
            <a:r>
              <a:rPr lang="en-GB" dirty="0"/>
              <a:t> </a:t>
            </a:r>
            <a:r>
              <a:rPr lang="en-GB" dirty="0" err="1"/>
              <a:t>infime</a:t>
            </a:r>
            <a:r>
              <a:rPr lang="en-GB" dirty="0"/>
              <a:t> panel </a:t>
            </a:r>
            <a:r>
              <a:rPr lang="en-GB" dirty="0" err="1"/>
              <a:t>issu</a:t>
            </a:r>
            <a:r>
              <a:rPr lang="en-GB" dirty="0"/>
              <a:t> des </a:t>
            </a:r>
            <a:r>
              <a:rPr lang="en-GB" dirty="0" err="1"/>
              <a:t>mes</a:t>
            </a:r>
            <a:r>
              <a:rPr lang="en-GB" dirty="0"/>
              <a:t> </a:t>
            </a:r>
            <a:r>
              <a:rPr lang="en-GB" dirty="0" err="1"/>
              <a:t>découvertes</a:t>
            </a:r>
            <a:r>
              <a:rPr lang="en-GB" dirty="0"/>
              <a:t> plus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moins</a:t>
            </a:r>
            <a:r>
              <a:rPr lang="en-GB" dirty="0"/>
              <a:t> </a:t>
            </a:r>
            <a:r>
              <a:rPr lang="en-GB" dirty="0" err="1"/>
              <a:t>fortuites</a:t>
            </a:r>
            <a:r>
              <a:rPr lang="en-GB" dirty="0"/>
              <a:t> ! </a:t>
            </a:r>
            <a:r>
              <a:rPr lang="en-GB" dirty="0" err="1"/>
              <a:t>Mais</a:t>
            </a:r>
            <a:r>
              <a:rPr lang="en-GB" dirty="0"/>
              <a:t> </a:t>
            </a:r>
            <a:r>
              <a:rPr lang="en-GB" dirty="0" err="1"/>
              <a:t>cela</a:t>
            </a:r>
            <a:r>
              <a:rPr lang="en-GB" dirty="0"/>
              <a:t> sera déjà </a:t>
            </a:r>
            <a:r>
              <a:rPr lang="en-GB" dirty="0" err="1"/>
              <a:t>suffisant</a:t>
            </a:r>
            <a:r>
              <a:rPr lang="en-GB" dirty="0"/>
              <a:t> pour </a:t>
            </a:r>
            <a:r>
              <a:rPr lang="en-GB" dirty="0" err="1"/>
              <a:t>apporter</a:t>
            </a:r>
            <a:r>
              <a:rPr lang="en-GB" dirty="0"/>
              <a:t> </a:t>
            </a:r>
            <a:r>
              <a:rPr lang="en-GB" dirty="0" err="1"/>
              <a:t>quelques</a:t>
            </a:r>
            <a:r>
              <a:rPr lang="en-GB" dirty="0"/>
              <a:t> </a:t>
            </a:r>
            <a:r>
              <a:rPr lang="en-GB" dirty="0" err="1"/>
              <a:t>cordes</a:t>
            </a:r>
            <a:r>
              <a:rPr lang="en-GB" dirty="0"/>
              <a:t> à </a:t>
            </a:r>
            <a:r>
              <a:rPr lang="en-GB" dirty="0" err="1"/>
              <a:t>notre</a:t>
            </a:r>
            <a:r>
              <a:rPr lang="en-GB" dirty="0"/>
              <a:t> arc, et sans </a:t>
            </a:r>
            <a:r>
              <a:rPr lang="en-GB" dirty="0" err="1"/>
              <a:t>doute</a:t>
            </a:r>
            <a:r>
              <a:rPr lang="en-GB" dirty="0"/>
              <a:t> </a:t>
            </a:r>
            <a:r>
              <a:rPr lang="en-GB" dirty="0" err="1"/>
              <a:t>également</a:t>
            </a:r>
            <a:r>
              <a:rPr lang="en-GB" dirty="0"/>
              <a:t> pour </a:t>
            </a:r>
            <a:r>
              <a:rPr lang="en-GB" dirty="0" err="1"/>
              <a:t>supprimer</a:t>
            </a:r>
            <a:r>
              <a:rPr lang="en-GB" dirty="0"/>
              <a:t> </a:t>
            </a:r>
            <a:r>
              <a:rPr lang="en-GB" dirty="0" err="1"/>
              <a:t>quelques</a:t>
            </a:r>
            <a:r>
              <a:rPr lang="en-GB" dirty="0"/>
              <a:t> </a:t>
            </a:r>
            <a:r>
              <a:rPr lang="en-GB" dirty="0" err="1"/>
              <a:t>fausses</a:t>
            </a:r>
            <a:r>
              <a:rPr lang="en-GB" dirty="0"/>
              <a:t> </a:t>
            </a:r>
            <a:r>
              <a:rPr lang="en-GB" dirty="0" err="1"/>
              <a:t>bonnes</a:t>
            </a:r>
            <a:r>
              <a:rPr lang="en-GB" dirty="0"/>
              <a:t> </a:t>
            </a:r>
            <a:r>
              <a:rPr lang="en-GB" dirty="0" err="1"/>
              <a:t>idées</a:t>
            </a:r>
            <a:r>
              <a:rPr lang="en-GB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‹N°›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Mod%C3%A8le_transth%C3%A9orique_de_changeme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hyperlink" Target="https://fr.wikipedia.org/wiki/Mod%C3%A8le_transth%C3%A9orique_de_changemen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olente-veggie.com/le-carnisme-cest-quoi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hyperlink" Target="https://cortecs.org/wp-content/uploads/2011/08/CorteX_Bonnardel_De_l_appropriation_a_l_idee_de_Nature_Cahiers_antispecistes_1994.pdf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veganstrategist.org/2017/04/21/seriez-vous-aujourdhui-vegane-si/?lang=f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D%C3%A9viance_positiv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hyperlink" Target="https://fr.wikipedia.org/wiki/Syst%C3%A8me_1_/_Syst%C3%A8me_2_:_Les_deux_vitesses_de_la_pens%C3%A9e" TargetMode="Externa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Mod%C3%A8le_transth%C3%A9orique_de_changemen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hyperlink" Target="http://blog.animaveg.be/2016/10/27/pourquoi_changer_les-nos_esprits_est_si_complique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veganstrategist.org/2017/03/20/8-astuces-pour-ne-pas-etre-un-vegane-moralisateur/?lang=fr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ortecs.org/cours/biologie-essentialisme-nature-ecologisme-sexisme-racisme-specisme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veganstrategist.org/2017/04/21/seriez-vous-aujourdhui-vegane-si/?lang=fr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alimentation-sante.org/wp-content/uploads/2014/08/eufic_juillet2014.pdf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923928" y="195486"/>
            <a:ext cx="5184576" cy="2971688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fr-FR" dirty="0"/>
              <a:t>Optimiser sa communication militante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8" name="Picture 4" descr="Photo de Bruno Blum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54"/>
            <a:ext cx="3744416" cy="516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Facteur Multiplicatif: changement social</a:t>
            </a:r>
            <a:endParaRPr/>
          </a:p>
        </p:txBody>
      </p:sp>
      <p:pic>
        <p:nvPicPr>
          <p:cNvPr id="119" name="Shape 119" descr="https://upload.wikimedia.org/wikipedia/commons/thumb/7/77/Plus_blue.svg/2000px-Plus_blue.svg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1625" y="4432975"/>
            <a:ext cx="622375" cy="71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4540" y="1209950"/>
            <a:ext cx="6023764" cy="378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Facteur Multiplicatif</a:t>
            </a: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48275"/>
            <a:ext cx="3781150" cy="37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0650" y="1503538"/>
            <a:ext cx="4790638" cy="307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0625" y="2290200"/>
            <a:ext cx="5163250" cy="258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Modèle des stades du changement</a:t>
            </a: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057550"/>
            <a:ext cx="4670421" cy="37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 descr="https://upload.wikimedia.org/wikipedia/commons/thumb/7/77/Plus_blue.svg/2000px-Plus_blue.svg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21625" y="4432975"/>
            <a:ext cx="622375" cy="71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82761" y="1349906"/>
            <a:ext cx="3961239" cy="292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9983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Faciliter l’acceptation: Motivation &amp; effort</a:t>
            </a:r>
            <a:endParaRPr/>
          </a:p>
        </p:txBody>
      </p:sp>
      <p:pic>
        <p:nvPicPr>
          <p:cNvPr id="190" name="Shape 190" descr="https://upload.wikimedia.org/wikipedia/commons/thumb/7/77/Plus_blue.svg/2000px-Plus_blue.svg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1625" y="4432975"/>
            <a:ext cx="622375" cy="71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>
            <a:spLocks noGrp="1"/>
          </p:cNvSpPr>
          <p:nvPr>
            <p:ph type="body" idx="4294967295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On adapte ses idée à ses intérêts (ex: Les rhétoriques essentialistes sur les Noirs ne sont apparues qu’</a:t>
            </a:r>
            <a:r>
              <a:rPr lang="en-GB" u="sng">
                <a:solidFill>
                  <a:schemeClr val="hlink"/>
                </a:solidFill>
                <a:hlinkClick r:id="rId5"/>
              </a:rPr>
              <a:t>après le début de l’esclavagisme</a:t>
            </a:r>
            <a:r>
              <a:rPr lang="en-GB"/>
              <a:t>)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Il est plus facile d’accepter une idée lorsque le fait de l’accepter ne va pas changer notre confort, ou ne risque pas de nous faire sortir de la norme.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6">
            <a:alphaModFix/>
          </a:blip>
          <a:srcRect t="76980" b="-76980"/>
          <a:stretch/>
        </p:blipFill>
        <p:spPr>
          <a:xfrm>
            <a:off x="580225" y="3204425"/>
            <a:ext cx="5389676" cy="9890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417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Motivation &amp; effort: Le tube de dentifrice</a:t>
            </a:r>
            <a:endParaRPr dirty="0"/>
          </a:p>
        </p:txBody>
      </p:sp>
      <p:pic>
        <p:nvPicPr>
          <p:cNvPr id="198" name="Shape 198" descr="https://upload.wikimedia.org/wikipedia/commons/thumb/7/77/Plus_blue.svg/2000px-Plus_blue.svg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1625" y="4432975"/>
            <a:ext cx="622375" cy="71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0110" y="3292305"/>
            <a:ext cx="6278274" cy="179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2039400" y="3067202"/>
            <a:ext cx="7104600" cy="8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Motivation</a:t>
            </a:r>
            <a:endParaRPr b="1"/>
          </a:p>
        </p:txBody>
      </p:sp>
      <p:sp>
        <p:nvSpPr>
          <p:cNvPr id="204" name="Shape 204"/>
          <p:cNvSpPr txBox="1"/>
          <p:nvPr/>
        </p:nvSpPr>
        <p:spPr>
          <a:xfrm>
            <a:off x="6300192" y="3750089"/>
            <a:ext cx="7104600" cy="8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Effort</a:t>
            </a:r>
            <a:endParaRPr b="1" dirty="0"/>
          </a:p>
        </p:txBody>
      </p:sp>
      <p:sp>
        <p:nvSpPr>
          <p:cNvPr id="205" name="Shape 205"/>
          <p:cNvSpPr txBox="1"/>
          <p:nvPr/>
        </p:nvSpPr>
        <p:spPr>
          <a:xfrm>
            <a:off x="446525" y="1071943"/>
            <a:ext cx="8075100" cy="8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Plus </a:t>
            </a:r>
            <a:r>
              <a:rPr lang="en-GB" sz="2000" dirty="0" err="1"/>
              <a:t>l’effort</a:t>
            </a:r>
            <a:r>
              <a:rPr lang="en-GB" sz="2000" dirty="0"/>
              <a:t> à </a:t>
            </a:r>
            <a:r>
              <a:rPr lang="en-GB" sz="2000" dirty="0" err="1"/>
              <a:t>fournir</a:t>
            </a:r>
            <a:r>
              <a:rPr lang="en-GB" sz="2000" dirty="0"/>
              <a:t> pour </a:t>
            </a:r>
            <a:r>
              <a:rPr lang="en-GB" sz="2000" dirty="0" err="1"/>
              <a:t>débuter</a:t>
            </a:r>
            <a:r>
              <a:rPr lang="en-GB" sz="2000" dirty="0"/>
              <a:t> </a:t>
            </a:r>
            <a:r>
              <a:rPr lang="en-GB" sz="2000" dirty="0" err="1"/>
              <a:t>est</a:t>
            </a:r>
            <a:r>
              <a:rPr lang="en-GB" sz="2000" dirty="0"/>
              <a:t> important, plus la motivation </a:t>
            </a:r>
            <a:r>
              <a:rPr lang="en-GB" sz="2000" dirty="0" err="1"/>
              <a:t>devra</a:t>
            </a:r>
            <a:r>
              <a:rPr lang="en-GB" sz="2000" dirty="0"/>
              <a:t> </a:t>
            </a:r>
            <a:r>
              <a:rPr lang="en-GB" sz="2000" dirty="0" err="1"/>
              <a:t>être</a:t>
            </a:r>
            <a:r>
              <a:rPr lang="en-GB" sz="2000" dirty="0"/>
              <a:t> </a:t>
            </a:r>
            <a:r>
              <a:rPr lang="en-GB" sz="2000" dirty="0" err="1"/>
              <a:t>importante</a:t>
            </a:r>
            <a:r>
              <a:rPr lang="en-GB" sz="2000" dirty="0"/>
              <a:t>. 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err="1"/>
              <a:t>Faciliter</a:t>
            </a:r>
            <a:r>
              <a:rPr lang="en-GB" sz="2000" dirty="0"/>
              <a:t> le passage à </a:t>
            </a:r>
            <a:r>
              <a:rPr lang="en-GB" sz="2000" dirty="0" err="1"/>
              <a:t>l’acte</a:t>
            </a:r>
            <a:r>
              <a:rPr lang="en-GB" sz="2000" dirty="0"/>
              <a:t> </a:t>
            </a:r>
            <a:r>
              <a:rPr lang="en-GB" sz="2000" dirty="0" err="1"/>
              <a:t>permet</a:t>
            </a:r>
            <a:r>
              <a:rPr lang="en-GB" sz="2000" dirty="0"/>
              <a:t> de </a:t>
            </a:r>
            <a:r>
              <a:rPr lang="en-GB" sz="2000" dirty="0" err="1"/>
              <a:t>faciliter</a:t>
            </a:r>
            <a:r>
              <a:rPr lang="en-GB" sz="2000" dirty="0"/>
              <a:t> le </a:t>
            </a:r>
            <a:r>
              <a:rPr lang="en-GB" sz="2000" dirty="0" err="1"/>
              <a:t>changement</a:t>
            </a:r>
            <a:r>
              <a:rPr lang="en-GB" sz="2000" dirty="0"/>
              <a:t> de </a:t>
            </a:r>
            <a:r>
              <a:rPr lang="en-GB" sz="2000" dirty="0" err="1"/>
              <a:t>comportement</a:t>
            </a:r>
            <a:r>
              <a:rPr lang="en-GB" sz="2000" dirty="0"/>
              <a:t> (et </a:t>
            </a:r>
            <a:r>
              <a:rPr lang="en-GB" sz="2000" dirty="0" err="1"/>
              <a:t>donc</a:t>
            </a:r>
            <a:r>
              <a:rPr lang="en-GB" sz="2000" dirty="0"/>
              <a:t> de </a:t>
            </a:r>
            <a:r>
              <a:rPr lang="en-GB" sz="2000" dirty="0" err="1"/>
              <a:t>positionnement</a:t>
            </a:r>
            <a:r>
              <a:rPr lang="en-GB" sz="2000" dirty="0"/>
              <a:t> politique)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61945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Motivation &amp; effort: Le step by step</a:t>
            </a:r>
            <a:endParaRPr/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525" y="2943225"/>
            <a:ext cx="1619250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 l="-41130" r="41129"/>
          <a:stretch/>
        </p:blipFill>
        <p:spPr>
          <a:xfrm>
            <a:off x="3030725" y="2760375"/>
            <a:ext cx="1619250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/>
          <p:nvPr/>
        </p:nvSpPr>
        <p:spPr>
          <a:xfrm>
            <a:off x="4933825" y="3800159"/>
            <a:ext cx="1948850" cy="1049225"/>
          </a:xfrm>
          <a:custGeom>
            <a:avLst/>
            <a:gdLst/>
            <a:ahLst/>
            <a:cxnLst/>
            <a:rect l="0" t="0" r="0" b="0"/>
            <a:pathLst>
              <a:path w="77954" h="41969" extrusionOk="0">
                <a:moveTo>
                  <a:pt x="0" y="41399"/>
                </a:moveTo>
                <a:cubicBezTo>
                  <a:pt x="3097" y="40956"/>
                  <a:pt x="7161" y="43118"/>
                  <a:pt x="9374" y="40906"/>
                </a:cubicBezTo>
                <a:cubicBezTo>
                  <a:pt x="10903" y="39376"/>
                  <a:pt x="8630" y="35790"/>
                  <a:pt x="10361" y="34492"/>
                </a:cubicBezTo>
                <a:cubicBezTo>
                  <a:pt x="12995" y="32515"/>
                  <a:pt x="17898" y="36326"/>
                  <a:pt x="20228" y="33999"/>
                </a:cubicBezTo>
                <a:cubicBezTo>
                  <a:pt x="21976" y="32251"/>
                  <a:pt x="19351" y="28655"/>
                  <a:pt x="20722" y="26598"/>
                </a:cubicBezTo>
                <a:cubicBezTo>
                  <a:pt x="22730" y="23583"/>
                  <a:pt x="29015" y="28665"/>
                  <a:pt x="31576" y="26105"/>
                </a:cubicBezTo>
                <a:cubicBezTo>
                  <a:pt x="33436" y="24244"/>
                  <a:pt x="30742" y="20706"/>
                  <a:pt x="31576" y="18211"/>
                </a:cubicBezTo>
                <a:cubicBezTo>
                  <a:pt x="32462" y="15554"/>
                  <a:pt x="37176" y="18425"/>
                  <a:pt x="39963" y="18704"/>
                </a:cubicBezTo>
                <a:cubicBezTo>
                  <a:pt x="41599" y="18867"/>
                  <a:pt x="43581" y="19690"/>
                  <a:pt x="44897" y="18704"/>
                </a:cubicBezTo>
                <a:cubicBezTo>
                  <a:pt x="46270" y="17673"/>
                  <a:pt x="44711" y="14186"/>
                  <a:pt x="46377" y="13770"/>
                </a:cubicBezTo>
                <a:cubicBezTo>
                  <a:pt x="50050" y="12852"/>
                  <a:pt x="54337" y="15954"/>
                  <a:pt x="57725" y="14263"/>
                </a:cubicBezTo>
                <a:cubicBezTo>
                  <a:pt x="59496" y="13378"/>
                  <a:pt x="57121" y="9990"/>
                  <a:pt x="58219" y="8343"/>
                </a:cubicBezTo>
                <a:cubicBezTo>
                  <a:pt x="60044" y="5602"/>
                  <a:pt x="65345" y="9676"/>
                  <a:pt x="68086" y="7850"/>
                </a:cubicBezTo>
                <a:cubicBezTo>
                  <a:pt x="69870" y="6660"/>
                  <a:pt x="67621" y="3354"/>
                  <a:pt x="68580" y="1436"/>
                </a:cubicBezTo>
                <a:cubicBezTo>
                  <a:pt x="69978" y="-1363"/>
                  <a:pt x="74824" y="942"/>
                  <a:pt x="77954" y="942"/>
                </a:cubicBezTo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05" name="Shape 205"/>
          <p:cNvSpPr txBox="1"/>
          <p:nvPr/>
        </p:nvSpPr>
        <p:spPr>
          <a:xfrm>
            <a:off x="446524" y="981350"/>
            <a:ext cx="8349401" cy="159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2 </a:t>
            </a:r>
            <a:r>
              <a:rPr lang="en-GB" sz="1800" dirty="0" err="1"/>
              <a:t>stratégies</a:t>
            </a:r>
            <a:r>
              <a:rPr lang="en-GB" sz="1800" dirty="0"/>
              <a:t> </a:t>
            </a:r>
            <a:r>
              <a:rPr lang="en-GB" sz="1800" dirty="0" err="1"/>
              <a:t>opposées</a:t>
            </a:r>
            <a:r>
              <a:rPr lang="en-GB" sz="1800" dirty="0"/>
              <a:t> : Porte dans la face Vs. Pied dans la </a:t>
            </a:r>
            <a:r>
              <a:rPr lang="en-GB" sz="1800" dirty="0" err="1"/>
              <a:t>porte</a:t>
            </a:r>
            <a:r>
              <a:rPr lang="en-GB" sz="1800" dirty="0"/>
              <a:t> 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err="1"/>
              <a:t>Eviter</a:t>
            </a:r>
            <a:r>
              <a:rPr lang="en-GB" sz="1800" dirty="0"/>
              <a:t> le </a:t>
            </a:r>
            <a:r>
              <a:rPr lang="en-GB" sz="1800" dirty="0" err="1"/>
              <a:t>blocage</a:t>
            </a:r>
            <a:r>
              <a:rPr lang="en-GB" sz="1800" dirty="0"/>
              <a:t> </a:t>
            </a:r>
            <a:r>
              <a:rPr lang="en-GB" sz="1800" dirty="0" err="1"/>
              <a:t>en</a:t>
            </a:r>
            <a:r>
              <a:rPr lang="en-GB" sz="1800" dirty="0"/>
              <a:t> demandant des petits pas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La première </a:t>
            </a:r>
            <a:r>
              <a:rPr lang="en-GB" sz="1800" dirty="0" err="1"/>
              <a:t>marche</a:t>
            </a:r>
            <a:r>
              <a:rPr lang="en-GB" sz="1800" dirty="0"/>
              <a:t> </a:t>
            </a:r>
            <a:r>
              <a:rPr lang="en-GB" sz="1800" dirty="0" err="1"/>
              <a:t>est</a:t>
            </a:r>
            <a:r>
              <a:rPr lang="en-GB" sz="1800" dirty="0"/>
              <a:t> la plus </a:t>
            </a:r>
            <a:r>
              <a:rPr lang="en-GB" sz="1800" dirty="0" err="1"/>
              <a:t>importante</a:t>
            </a:r>
            <a:r>
              <a:rPr lang="en-GB" sz="1800" dirty="0"/>
              <a:t> et </a:t>
            </a:r>
            <a:r>
              <a:rPr lang="en-GB" sz="1800" dirty="0" err="1"/>
              <a:t>doit</a:t>
            </a:r>
            <a:r>
              <a:rPr lang="en-GB" sz="1800" dirty="0"/>
              <a:t> </a:t>
            </a:r>
            <a:r>
              <a:rPr lang="en-GB" sz="1800" dirty="0" err="1"/>
              <a:t>être</a:t>
            </a:r>
            <a:r>
              <a:rPr lang="en-GB" sz="1800" dirty="0"/>
              <a:t> la plus facile possible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6" name="Shape 206"/>
          <p:cNvSpPr txBox="1"/>
          <p:nvPr/>
        </p:nvSpPr>
        <p:spPr>
          <a:xfrm>
            <a:off x="1691325" y="3458025"/>
            <a:ext cx="7104600" cy="8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Ne pas demander “tout ou rien”</a:t>
            </a:r>
            <a:endParaRPr b="1"/>
          </a:p>
        </p:txBody>
      </p:sp>
      <p:sp>
        <p:nvSpPr>
          <p:cNvPr id="207" name="Shape 207"/>
          <p:cNvSpPr txBox="1"/>
          <p:nvPr/>
        </p:nvSpPr>
        <p:spPr>
          <a:xfrm>
            <a:off x="6200250" y="4216065"/>
            <a:ext cx="7104600" cy="8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Valoriser chaque étape franchie</a:t>
            </a:r>
            <a:br>
              <a:rPr lang="en-GB" b="1"/>
            </a:br>
            <a:r>
              <a:rPr lang="en-GB" b="1"/>
              <a:t>Encourager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154316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La </a:t>
            </a:r>
            <a:r>
              <a:rPr lang="en-GB" dirty="0" err="1"/>
              <a:t>façon</a:t>
            </a:r>
            <a:r>
              <a:rPr lang="en-GB" dirty="0"/>
              <a:t> </a:t>
            </a:r>
            <a:r>
              <a:rPr lang="en-GB" dirty="0" err="1"/>
              <a:t>dont</a:t>
            </a:r>
            <a:r>
              <a:rPr lang="en-GB" dirty="0"/>
              <a:t> </a:t>
            </a: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avez</a:t>
            </a:r>
            <a:r>
              <a:rPr lang="en-GB" dirty="0"/>
              <a:t> </a:t>
            </a:r>
            <a:r>
              <a:rPr lang="en-GB" dirty="0" err="1"/>
              <a:t>changé</a:t>
            </a:r>
            <a:r>
              <a:rPr lang="en-GB" dirty="0"/>
              <a:t> </a:t>
            </a:r>
            <a:r>
              <a:rPr lang="en-GB" dirty="0" err="1"/>
              <a:t>n’est</a:t>
            </a:r>
            <a:r>
              <a:rPr lang="en-GB" dirty="0"/>
              <a:t> pas la </a:t>
            </a:r>
            <a:r>
              <a:rPr lang="en-GB" dirty="0" err="1"/>
              <a:t>façon</a:t>
            </a:r>
            <a:r>
              <a:rPr lang="en-GB" dirty="0"/>
              <a:t> </a:t>
            </a:r>
            <a:r>
              <a:rPr lang="en-GB" dirty="0" err="1"/>
              <a:t>dont</a:t>
            </a:r>
            <a:r>
              <a:rPr lang="en-GB" dirty="0"/>
              <a:t> on </a:t>
            </a:r>
            <a:r>
              <a:rPr lang="en-GB" dirty="0" err="1"/>
              <a:t>doit</a:t>
            </a:r>
            <a:r>
              <a:rPr lang="en-GB" dirty="0"/>
              <a:t> changer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5" name="Shape 365"/>
          <p:cNvSpPr txBox="1">
            <a:spLocks noGrp="1"/>
          </p:cNvSpPr>
          <p:nvPr>
            <p:ph type="body" idx="4294967295"/>
          </p:nvPr>
        </p:nvSpPr>
        <p:spPr>
          <a:xfrm>
            <a:off x="77350" y="1779662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 err="1"/>
              <a:t>Détecter</a:t>
            </a:r>
            <a:r>
              <a:rPr lang="en-GB" dirty="0"/>
              <a:t> les centre </a:t>
            </a:r>
            <a:r>
              <a:rPr lang="en-GB" dirty="0" err="1"/>
              <a:t>d’intérêts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les </a:t>
            </a:r>
            <a:r>
              <a:rPr lang="en-GB" dirty="0" err="1"/>
              <a:t>valeurs</a:t>
            </a:r>
            <a:r>
              <a:rPr lang="en-GB" dirty="0"/>
              <a:t> de </a:t>
            </a:r>
            <a:r>
              <a:rPr lang="en-GB" dirty="0" err="1"/>
              <a:t>votre</a:t>
            </a:r>
            <a:r>
              <a:rPr lang="en-GB" dirty="0"/>
              <a:t> interlocutrice.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 err="1"/>
              <a:t>S’orienter</a:t>
            </a:r>
            <a:r>
              <a:rPr lang="en-GB" dirty="0"/>
              <a:t> </a:t>
            </a:r>
            <a:r>
              <a:rPr lang="en-GB" dirty="0" err="1"/>
              <a:t>vers</a:t>
            </a:r>
            <a:r>
              <a:rPr lang="en-GB" dirty="0"/>
              <a:t> de </a:t>
            </a:r>
            <a:r>
              <a:rPr lang="en-GB" dirty="0" err="1"/>
              <a:t>l’émotionnel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du </a:t>
            </a:r>
            <a:r>
              <a:rPr lang="en-GB" dirty="0" err="1"/>
              <a:t>rationnel</a:t>
            </a:r>
            <a:r>
              <a:rPr lang="en-GB" dirty="0"/>
              <a:t>. 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 err="1"/>
              <a:t>Détecter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qui </a:t>
            </a:r>
            <a:r>
              <a:rPr lang="en-GB" dirty="0" err="1"/>
              <a:t>peut</a:t>
            </a:r>
            <a:r>
              <a:rPr lang="en-GB" dirty="0"/>
              <a:t> le </a:t>
            </a:r>
            <a:r>
              <a:rPr lang="en-GB" dirty="0" err="1"/>
              <a:t>bloquer</a:t>
            </a:r>
            <a:r>
              <a:rPr lang="en-GB" dirty="0"/>
              <a:t>, </a:t>
            </a:r>
            <a:r>
              <a:rPr lang="en-GB" dirty="0" err="1"/>
              <a:t>quelles</a:t>
            </a:r>
            <a:r>
              <a:rPr lang="en-GB" dirty="0"/>
              <a:t> </a:t>
            </a:r>
            <a:r>
              <a:rPr lang="en-GB" dirty="0" err="1"/>
              <a:t>sont</a:t>
            </a:r>
            <a:r>
              <a:rPr lang="en-GB" dirty="0"/>
              <a:t> </a:t>
            </a:r>
            <a:r>
              <a:rPr lang="en-GB" dirty="0" err="1"/>
              <a:t>ses</a:t>
            </a:r>
            <a:r>
              <a:rPr lang="en-GB" dirty="0"/>
              <a:t> </a:t>
            </a:r>
            <a:r>
              <a:rPr lang="en-GB" dirty="0" err="1"/>
              <a:t>peurs</a:t>
            </a:r>
            <a:r>
              <a:rPr lang="en-GB" dirty="0"/>
              <a:t> (nutrition, regard des </a:t>
            </a:r>
            <a:r>
              <a:rPr lang="en-GB" dirty="0" err="1"/>
              <a:t>autres</a:t>
            </a:r>
            <a:r>
              <a:rPr lang="en-GB" dirty="0"/>
              <a:t>, </a:t>
            </a:r>
            <a:r>
              <a:rPr lang="en-GB" dirty="0" err="1"/>
              <a:t>l’argent</a:t>
            </a:r>
            <a:r>
              <a:rPr lang="en-GB" dirty="0"/>
              <a:t>…)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 err="1"/>
              <a:t>Détecter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qui la </a:t>
            </a:r>
            <a:r>
              <a:rPr lang="en-GB" dirty="0" err="1"/>
              <a:t>motiverait</a:t>
            </a:r>
            <a:r>
              <a:rPr lang="en-GB" dirty="0"/>
              <a:t>, </a:t>
            </a:r>
            <a:r>
              <a:rPr lang="en-GB" dirty="0" err="1"/>
              <a:t>ses</a:t>
            </a:r>
            <a:r>
              <a:rPr lang="en-GB" dirty="0"/>
              <a:t> aspirations </a:t>
            </a:r>
            <a:r>
              <a:rPr lang="en-GB" dirty="0" err="1"/>
              <a:t>personnelles</a:t>
            </a:r>
            <a:r>
              <a:rPr lang="en-GB" dirty="0"/>
              <a:t>.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A-t-</a:t>
            </a:r>
            <a:r>
              <a:rPr lang="en-GB" dirty="0" err="1"/>
              <a:t>elle</a:t>
            </a:r>
            <a:r>
              <a:rPr lang="en-GB" dirty="0"/>
              <a:t> </a:t>
            </a:r>
            <a:r>
              <a:rPr lang="en-GB" dirty="0" err="1"/>
              <a:t>besoin</a:t>
            </a:r>
            <a:r>
              <a:rPr lang="en-GB" dirty="0"/>
              <a:t> </a:t>
            </a:r>
            <a:r>
              <a:rPr lang="en-GB" dirty="0" err="1"/>
              <a:t>d’informations</a:t>
            </a:r>
            <a:r>
              <a:rPr lang="en-GB" dirty="0"/>
              <a:t> </a:t>
            </a:r>
            <a:r>
              <a:rPr lang="en-GB" dirty="0" err="1"/>
              <a:t>spécifiques</a:t>
            </a:r>
            <a:r>
              <a:rPr lang="en-GB" dirty="0"/>
              <a:t> ?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 err="1"/>
              <a:t>T’es</a:t>
            </a:r>
            <a:r>
              <a:rPr lang="en-GB" dirty="0"/>
              <a:t> pas ta </a:t>
            </a:r>
            <a:r>
              <a:rPr lang="en-GB" dirty="0" err="1"/>
              <a:t>cible</a:t>
            </a:r>
            <a:r>
              <a:rPr lang="en-GB" dirty="0"/>
              <a:t>: </a:t>
            </a:r>
            <a:r>
              <a:rPr lang="en-GB" dirty="0" err="1"/>
              <a:t>ce</a:t>
            </a:r>
            <a:r>
              <a:rPr lang="en-GB" dirty="0"/>
              <a:t> qui </a:t>
            </a:r>
            <a:r>
              <a:rPr lang="en-GB" dirty="0" err="1"/>
              <a:t>compte</a:t>
            </a:r>
            <a:r>
              <a:rPr lang="en-GB" dirty="0"/>
              <a:t> </a:t>
            </a:r>
            <a:r>
              <a:rPr lang="en-GB" dirty="0" err="1"/>
              <a:t>n’est</a:t>
            </a:r>
            <a:r>
              <a:rPr lang="en-GB" dirty="0"/>
              <a:t> pas </a:t>
            </a:r>
            <a:r>
              <a:rPr lang="en-GB" dirty="0" err="1"/>
              <a:t>ce</a:t>
            </a:r>
            <a:r>
              <a:rPr lang="en-GB" dirty="0"/>
              <a:t> que </a:t>
            </a: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avez</a:t>
            </a:r>
            <a:r>
              <a:rPr lang="en-GB" dirty="0"/>
              <a:t> </a:t>
            </a:r>
            <a:r>
              <a:rPr lang="en-GB" dirty="0" err="1"/>
              <a:t>envie</a:t>
            </a:r>
            <a:r>
              <a:rPr lang="en-GB" dirty="0"/>
              <a:t> de dire, </a:t>
            </a:r>
            <a:r>
              <a:rPr lang="en-GB" dirty="0" err="1"/>
              <a:t>mais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que </a:t>
            </a:r>
            <a:r>
              <a:rPr lang="en-GB" dirty="0" err="1"/>
              <a:t>votre</a:t>
            </a:r>
            <a:r>
              <a:rPr lang="en-GB" dirty="0"/>
              <a:t> </a:t>
            </a:r>
            <a:r>
              <a:rPr lang="en-GB" dirty="0" err="1"/>
              <a:t>cible</a:t>
            </a:r>
            <a:r>
              <a:rPr lang="en-GB" dirty="0"/>
              <a:t> </a:t>
            </a:r>
            <a:r>
              <a:rPr lang="en-GB" dirty="0" err="1"/>
              <a:t>peut</a:t>
            </a:r>
            <a:r>
              <a:rPr lang="en-GB" dirty="0"/>
              <a:t> entendre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960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Comment feriez-vous pour changer un comportement 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50189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“Il faut rechercher ce qui fonctionne déjà”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 façon avérée = “déviance positive”</a:t>
            </a:r>
            <a:endParaRPr/>
          </a:p>
        </p:txBody>
      </p:sp>
      <p:pic>
        <p:nvPicPr>
          <p:cNvPr id="80" name="Shape 80" descr="https://upload.wikimedia.org/wikipedia/commons/thumb/7/77/Plus_blue.svg/2000px-Plus_blue.svg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1625" y="4432975"/>
            <a:ext cx="622375" cy="71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8164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Convaincre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“Faire passer ses idées”</a:t>
            </a: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(ça ne marche pas)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79610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Lorsque vous voyez ce carré, c’est à vous de jouer !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Qui sait déjà comment changer nos comportements?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250" y="1128713"/>
            <a:ext cx="4381500" cy="28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t="35401" b="20428"/>
          <a:stretch/>
        </p:blipFill>
        <p:spPr>
          <a:xfrm>
            <a:off x="3280050" y="2667924"/>
            <a:ext cx="3028950" cy="209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250" y="820894"/>
            <a:ext cx="2272725" cy="1497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Shape 154"/>
          <p:cNvCxnSpPr>
            <a:stCxn id="153" idx="2"/>
            <a:endCxn id="152" idx="1"/>
          </p:cNvCxnSpPr>
          <p:nvPr/>
        </p:nvCxnSpPr>
        <p:spPr>
          <a:xfrm>
            <a:off x="1565613" y="2317944"/>
            <a:ext cx="1714500" cy="13998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5" name="Shape 155" descr="https://upload.wikimedia.org/wikipedia/commons/thumb/7/77/Plus_blue.svg/2000px-Plus_blue.svg.pn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21625" y="4432975"/>
            <a:ext cx="622375" cy="71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7">
            <a:alphaModFix/>
          </a:blip>
          <a:srcRect r="58423"/>
          <a:stretch/>
        </p:blipFill>
        <p:spPr>
          <a:xfrm>
            <a:off x="6877950" y="386250"/>
            <a:ext cx="1217625" cy="2085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Shape 157"/>
          <p:cNvCxnSpPr>
            <a:stCxn id="156" idx="2"/>
            <a:endCxn id="152" idx="3"/>
          </p:cNvCxnSpPr>
          <p:nvPr/>
        </p:nvCxnSpPr>
        <p:spPr>
          <a:xfrm flipH="1">
            <a:off x="6308963" y="2471425"/>
            <a:ext cx="1177800" cy="1246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Est-il éthique de manipuler ?</a:t>
            </a:r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Attention: cette slide vous manipule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Est-il éthique d’influencer ?</a:t>
            </a: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Influencer l’autre</a:t>
            </a:r>
            <a:endParaRPr/>
          </a:p>
        </p:txBody>
      </p:sp>
      <p:pic>
        <p:nvPicPr>
          <p:cNvPr id="175" name="Shape 175" descr="https://upload.wikimedia.org/wikipedia/commons/thumb/7/77/Plus_blue.svg/2000px-Plus_blue.svg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1625" y="4432975"/>
            <a:ext cx="622375" cy="71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1238825"/>
            <a:ext cx="8537700" cy="341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 son </a:t>
            </a:r>
            <a:r>
              <a:rPr lang="en-GB" dirty="0" err="1"/>
              <a:t>insu</a:t>
            </a:r>
            <a:r>
              <a:rPr lang="en-GB" dirty="0"/>
              <a:t> ?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Avec de </a:t>
            </a:r>
            <a:r>
              <a:rPr lang="en-GB" dirty="0" err="1"/>
              <a:t>bonnes</a:t>
            </a:r>
            <a:r>
              <a:rPr lang="en-GB" dirty="0"/>
              <a:t> intentions ?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Pour son </a:t>
            </a:r>
            <a:r>
              <a:rPr lang="en-GB" dirty="0" err="1"/>
              <a:t>propre</a:t>
            </a:r>
            <a:r>
              <a:rPr lang="en-GB" dirty="0"/>
              <a:t> </a:t>
            </a:r>
            <a:r>
              <a:rPr lang="en-GB" dirty="0" err="1"/>
              <a:t>bien</a:t>
            </a:r>
            <a:r>
              <a:rPr lang="en-GB" dirty="0"/>
              <a:t> ?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Pour le </a:t>
            </a:r>
            <a:r>
              <a:rPr lang="en-GB" dirty="0" err="1"/>
              <a:t>bien</a:t>
            </a:r>
            <a:r>
              <a:rPr lang="en-GB" dirty="0"/>
              <a:t> du plus grand </a:t>
            </a:r>
            <a:r>
              <a:rPr lang="en-GB" dirty="0" err="1"/>
              <a:t>nombre</a:t>
            </a:r>
            <a:r>
              <a:rPr lang="en-GB" dirty="0"/>
              <a:t> ?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7" name="Shape 1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5700" y="1722825"/>
            <a:ext cx="2586800" cy="25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 se passe-t-il lorsque vous essayez de convaincre?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Pourquoi</a:t>
            </a:r>
            <a:r>
              <a:rPr lang="en-GB" dirty="0"/>
              <a:t> </a:t>
            </a:r>
            <a:r>
              <a:rPr lang="en-GB" dirty="0" err="1"/>
              <a:t>eviter</a:t>
            </a:r>
            <a:r>
              <a:rPr lang="en-GB" dirty="0"/>
              <a:t> la polarisation ?</a:t>
            </a:r>
            <a:endParaRPr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0F5AA8-8888-4B04-BCAC-10EAF078BE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Changer d’opinion, c’est dur !</a:t>
            </a:r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311699" y="1228675"/>
            <a:ext cx="5403299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000" dirty="0"/>
              <a:t>Nous </a:t>
            </a:r>
            <a:r>
              <a:rPr lang="en-GB" sz="2000" dirty="0" err="1"/>
              <a:t>préférons</a:t>
            </a:r>
            <a:r>
              <a:rPr lang="en-GB" sz="2000" dirty="0"/>
              <a:t> continuer à </a:t>
            </a:r>
            <a:r>
              <a:rPr lang="en-GB" sz="2000" dirty="0" err="1"/>
              <a:t>penser</a:t>
            </a:r>
            <a:r>
              <a:rPr lang="en-GB" sz="2000" dirty="0"/>
              <a:t> </a:t>
            </a:r>
            <a:r>
              <a:rPr lang="en-GB" sz="2000" dirty="0" err="1"/>
              <a:t>ce</a:t>
            </a:r>
            <a:r>
              <a:rPr lang="en-GB" sz="2000" dirty="0"/>
              <a:t> que nous </a:t>
            </a:r>
            <a:r>
              <a:rPr lang="en-GB" sz="2000" dirty="0" err="1"/>
              <a:t>pensons</a:t>
            </a:r>
            <a:r>
              <a:rPr lang="en-GB" sz="2000" dirty="0"/>
              <a:t> déjà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20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000" dirty="0"/>
              <a:t>Nous </a:t>
            </a:r>
            <a:r>
              <a:rPr lang="en-GB" sz="2000" dirty="0" err="1"/>
              <a:t>n’aimons</a:t>
            </a:r>
            <a:r>
              <a:rPr lang="en-GB" sz="2000" dirty="0"/>
              <a:t> pas </a:t>
            </a:r>
            <a:r>
              <a:rPr lang="en-GB" sz="2000" dirty="0" err="1"/>
              <a:t>quand</a:t>
            </a:r>
            <a:r>
              <a:rPr lang="en-GB" sz="2000" dirty="0"/>
              <a:t> </a:t>
            </a:r>
            <a:r>
              <a:rPr lang="en-GB" sz="2000" dirty="0" err="1"/>
              <a:t>quelqu’un</a:t>
            </a:r>
            <a:r>
              <a:rPr lang="en-GB" sz="2000" dirty="0"/>
              <a:t> </a:t>
            </a:r>
            <a:r>
              <a:rPr lang="en-GB" sz="2000" dirty="0" err="1"/>
              <a:t>d’autre</a:t>
            </a:r>
            <a:r>
              <a:rPr lang="en-GB" sz="2000" dirty="0"/>
              <a:t> nous fait changer </a:t>
            </a:r>
            <a:r>
              <a:rPr lang="en-GB" sz="2000" dirty="0" err="1"/>
              <a:t>d’avis</a:t>
            </a:r>
            <a:r>
              <a:rPr lang="en-GB" sz="2000" dirty="0"/>
              <a:t>, et encore </a:t>
            </a:r>
            <a:r>
              <a:rPr lang="en-GB" sz="2000" dirty="0" err="1"/>
              <a:t>moins</a:t>
            </a:r>
            <a:r>
              <a:rPr lang="en-GB" sz="2000" dirty="0"/>
              <a:t> le </a:t>
            </a:r>
            <a:r>
              <a:rPr lang="en-GB" sz="2000" dirty="0" err="1"/>
              <a:t>reconnaître</a:t>
            </a:r>
            <a:br>
              <a:rPr lang="en-GB" sz="2000" dirty="0"/>
            </a:br>
            <a:endParaRPr sz="2000" dirty="0"/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00" y="0"/>
            <a:ext cx="3428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 descr="https://upload.wikimedia.org/wikipedia/commons/thumb/7/77/Plus_blue.svg/2000px-Plus_blue.svg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21625" y="4432975"/>
            <a:ext cx="622375" cy="71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La </a:t>
            </a:r>
            <a:r>
              <a:rPr lang="en-GB" dirty="0" err="1"/>
              <a:t>légendaire</a:t>
            </a:r>
            <a:r>
              <a:rPr lang="en-GB" dirty="0"/>
              <a:t> </a:t>
            </a:r>
            <a:r>
              <a:rPr lang="en-GB" dirty="0" err="1"/>
              <a:t>mauvaise</a:t>
            </a:r>
            <a:r>
              <a:rPr lang="en-GB" dirty="0"/>
              <a:t> </a:t>
            </a:r>
            <a:r>
              <a:rPr lang="en-GB" dirty="0" err="1"/>
              <a:t>foi</a:t>
            </a:r>
            <a:r>
              <a:rPr lang="en-GB" dirty="0"/>
              <a:t> </a:t>
            </a:r>
            <a:r>
              <a:rPr lang="en-GB" dirty="0" err="1"/>
              <a:t>carniste</a:t>
            </a:r>
            <a:endParaRPr dirty="0"/>
          </a:p>
        </p:txBody>
      </p:sp>
      <p:pic>
        <p:nvPicPr>
          <p:cNvPr id="2050" name="Picture 2" descr="https://questionsdecomposent.files.wordpress.com/2018/01/mauvaise-foi.jpg?w=400&amp;h=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1093850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90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Ciblage </a:t>
            </a: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Efficience</a:t>
            </a:r>
            <a:r>
              <a:rPr lang="en-GB" dirty="0"/>
              <a:t>, </a:t>
            </a:r>
            <a:r>
              <a:rPr lang="en-GB" dirty="0" err="1"/>
              <a:t>ciblage</a:t>
            </a:r>
            <a:r>
              <a:rPr lang="en-GB" dirty="0"/>
              <a:t> : 3 </a:t>
            </a:r>
            <a:r>
              <a:rPr lang="en-GB" dirty="0" err="1"/>
              <a:t>facteurs</a:t>
            </a:r>
            <a:br>
              <a:rPr lang="en-GB" dirty="0"/>
            </a:br>
            <a:r>
              <a:rPr lang="en-GB" dirty="0"/>
              <a:t>impact </a:t>
            </a:r>
            <a:r>
              <a:rPr lang="en-GB" dirty="0" err="1"/>
              <a:t>additionnel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multiplicatif</a:t>
            </a:r>
            <a:r>
              <a:rPr lang="en-GB" dirty="0"/>
              <a:t>, </a:t>
            </a:r>
            <a:r>
              <a:rPr lang="en-GB" dirty="0" err="1"/>
              <a:t>difficulté</a:t>
            </a:r>
            <a:r>
              <a:rPr lang="en-GB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La </a:t>
            </a:r>
            <a:r>
              <a:rPr lang="en-GB" dirty="0" err="1"/>
              <a:t>légendaire</a:t>
            </a:r>
            <a:r>
              <a:rPr lang="en-GB" dirty="0"/>
              <a:t> </a:t>
            </a:r>
            <a:r>
              <a:rPr lang="en-GB" dirty="0" err="1"/>
              <a:t>mauvaise</a:t>
            </a:r>
            <a:r>
              <a:rPr lang="en-GB" dirty="0"/>
              <a:t> </a:t>
            </a:r>
            <a:r>
              <a:rPr lang="en-GB" dirty="0" err="1"/>
              <a:t>foi</a:t>
            </a:r>
            <a:r>
              <a:rPr lang="en-GB" dirty="0"/>
              <a:t> </a:t>
            </a:r>
            <a:r>
              <a:rPr lang="en-GB" dirty="0" err="1"/>
              <a:t>carniste</a:t>
            </a:r>
            <a:endParaRPr dirty="0"/>
          </a:p>
        </p:txBody>
      </p:sp>
      <p:pic>
        <p:nvPicPr>
          <p:cNvPr id="2052" name="Picture 4" descr="https://questionsdecomposent.files.wordpress.com/2018/01/moralisation.jpg?w=400&amp;h=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93850"/>
            <a:ext cx="48965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202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 t="-62820" b="62820"/>
          <a:stretch/>
        </p:blipFill>
        <p:spPr>
          <a:xfrm>
            <a:off x="-826417" y="-4411550"/>
            <a:ext cx="5994576" cy="83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 l="-1350" t="30800" r="1349" b="-30799"/>
          <a:stretch/>
        </p:blipFill>
        <p:spPr>
          <a:xfrm>
            <a:off x="3807555" y="-364125"/>
            <a:ext cx="5274775" cy="732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Shape 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3825" y="152400"/>
            <a:ext cx="726088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Cherry picking</a:t>
            </a:r>
            <a:endParaRPr/>
          </a:p>
        </p:txBody>
      </p:sp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457200" y="1238825"/>
            <a:ext cx="8537700" cy="341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</a:pPr>
            <a:r>
              <a:rPr lang="en-GB" dirty="0" err="1"/>
              <a:t>Eviter</a:t>
            </a:r>
            <a:r>
              <a:rPr lang="en-GB" dirty="0"/>
              <a:t> l’opposition, car </a:t>
            </a:r>
            <a:r>
              <a:rPr lang="en-GB" dirty="0" err="1"/>
              <a:t>l’interlocuteur</a:t>
            </a:r>
            <a:r>
              <a:rPr lang="en-GB" dirty="0"/>
              <a:t> aura </a:t>
            </a:r>
            <a:r>
              <a:rPr lang="en-GB" dirty="0" err="1"/>
              <a:t>alors</a:t>
            </a:r>
            <a:r>
              <a:rPr lang="en-GB" dirty="0"/>
              <a:t> </a:t>
            </a:r>
            <a:r>
              <a:rPr lang="en-GB" dirty="0" err="1"/>
              <a:t>tendance</a:t>
            </a:r>
            <a:r>
              <a:rPr lang="en-GB" dirty="0"/>
              <a:t> à </a:t>
            </a:r>
            <a:r>
              <a:rPr lang="en-GB" dirty="0" err="1"/>
              <a:t>rechercher</a:t>
            </a:r>
            <a:r>
              <a:rPr lang="en-GB" dirty="0"/>
              <a:t> des </a:t>
            </a:r>
            <a:r>
              <a:rPr lang="en-GB" dirty="0" err="1"/>
              <a:t>informations</a:t>
            </a:r>
            <a:r>
              <a:rPr lang="en-GB" dirty="0"/>
              <a:t> </a:t>
            </a:r>
            <a:r>
              <a:rPr lang="en-GB" dirty="0" err="1"/>
              <a:t>opposées</a:t>
            </a:r>
            <a:r>
              <a:rPr lang="en-GB" dirty="0"/>
              <a:t> à </a:t>
            </a:r>
            <a:r>
              <a:rPr lang="en-GB" dirty="0" err="1"/>
              <a:t>votre</a:t>
            </a:r>
            <a:r>
              <a:rPr lang="en-GB" dirty="0"/>
              <a:t> </a:t>
            </a:r>
            <a:r>
              <a:rPr lang="en-GB" dirty="0" err="1"/>
              <a:t>argumentaire</a:t>
            </a:r>
            <a:br>
              <a:rPr lang="en-GB" dirty="0"/>
            </a:br>
            <a:br>
              <a:rPr lang="en-GB" dirty="0"/>
            </a:br>
            <a:r>
              <a:rPr lang="en-GB" dirty="0" err="1"/>
              <a:t>Eviter</a:t>
            </a:r>
            <a:r>
              <a:rPr lang="en-GB" dirty="0"/>
              <a:t> la rationalisation a posteriori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n-GB" dirty="0"/>
              <a:t>Cherry picking : nous </a:t>
            </a:r>
            <a:r>
              <a:rPr lang="en-GB" dirty="0" err="1"/>
              <a:t>aussi</a:t>
            </a:r>
            <a:r>
              <a:rPr lang="en-GB" dirty="0"/>
              <a:t> </a:t>
            </a:r>
            <a:endParaRPr dirty="0"/>
          </a:p>
        </p:txBody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-GB" sz="2400" dirty="0"/>
              <a:t>Faire attention à son </a:t>
            </a:r>
            <a:r>
              <a:rPr lang="en-GB" sz="2400" dirty="0" err="1"/>
              <a:t>propre</a:t>
            </a:r>
            <a:r>
              <a:rPr lang="en-GB" sz="2400" dirty="0"/>
              <a:t> cherry picking, surtout sur les arguments “</a:t>
            </a:r>
            <a:r>
              <a:rPr lang="en-GB" sz="2400" dirty="0" err="1"/>
              <a:t>sociaux</a:t>
            </a:r>
            <a:r>
              <a:rPr lang="en-GB" sz="2400" dirty="0"/>
              <a:t>”. </a:t>
            </a:r>
          </a:p>
          <a:p>
            <a:pPr marL="285750" indent="-285750"/>
            <a:r>
              <a:rPr lang="en-GB" sz="2400" dirty="0"/>
              <a:t>Ne pas </a:t>
            </a:r>
            <a:r>
              <a:rPr lang="en-GB" sz="2400" dirty="0" err="1"/>
              <a:t>connaître</a:t>
            </a:r>
            <a:r>
              <a:rPr lang="en-GB" sz="2400" dirty="0"/>
              <a:t> que les arguments “</a:t>
            </a:r>
            <a:r>
              <a:rPr lang="en-GB" sz="2400" dirty="0" err="1"/>
              <a:t>contre</a:t>
            </a:r>
            <a:r>
              <a:rPr lang="en-GB" sz="2400" dirty="0"/>
              <a:t>” un </a:t>
            </a:r>
            <a:r>
              <a:rPr lang="en-GB" sz="2400" dirty="0" err="1"/>
              <a:t>sujet</a:t>
            </a:r>
            <a:r>
              <a:rPr lang="en-GB" sz="2400" dirty="0"/>
              <a:t>, </a:t>
            </a:r>
            <a:r>
              <a:rPr lang="en-GB" sz="2400" dirty="0" err="1"/>
              <a:t>sinon</a:t>
            </a:r>
            <a:r>
              <a:rPr lang="en-GB" sz="2400" dirty="0"/>
              <a:t> on ne </a:t>
            </a:r>
            <a:r>
              <a:rPr lang="en-GB" sz="2400" dirty="0" err="1"/>
              <a:t>l'a</a:t>
            </a:r>
            <a:r>
              <a:rPr lang="en-GB" sz="2400" dirty="0"/>
              <a:t> pas </a:t>
            </a:r>
            <a:r>
              <a:rPr lang="en-GB" sz="2400" dirty="0" err="1"/>
              <a:t>assez</a:t>
            </a:r>
            <a:r>
              <a:rPr lang="en-GB" sz="2400" dirty="0"/>
              <a:t> </a:t>
            </a:r>
            <a:r>
              <a:rPr lang="en-GB" sz="2400" dirty="0" err="1"/>
              <a:t>étudié</a:t>
            </a:r>
            <a:r>
              <a:rPr lang="en-GB" sz="2400" dirty="0"/>
              <a:t>. </a:t>
            </a:r>
          </a:p>
          <a:p>
            <a:pPr marL="285750" indent="-285750"/>
            <a:r>
              <a:rPr lang="en-GB" sz="2400" dirty="0"/>
              <a:t>Gage de </a:t>
            </a:r>
            <a:r>
              <a:rPr lang="en-GB" sz="2400" dirty="0" err="1"/>
              <a:t>confiance</a:t>
            </a:r>
            <a:r>
              <a:rPr lang="en-GB" sz="2400" dirty="0"/>
              <a:t>.</a:t>
            </a:r>
            <a:endParaRPr sz="2400" dirty="0"/>
          </a:p>
          <a:p>
            <a:pPr marL="285750" indent="-285750">
              <a:spcBef>
                <a:spcPts val="1600"/>
              </a:spcBef>
              <a:spcAft>
                <a:spcPts val="1600"/>
              </a:spcAft>
            </a:pPr>
            <a:endParaRPr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Test de la </a:t>
            </a:r>
            <a:r>
              <a:rPr lang="en-GB" dirty="0" err="1"/>
              <a:t>mauvaise</a:t>
            </a:r>
            <a:r>
              <a:rPr lang="en-GB" dirty="0"/>
              <a:t> </a:t>
            </a:r>
            <a:r>
              <a:rPr lang="en-GB" dirty="0" err="1"/>
              <a:t>foi</a:t>
            </a:r>
            <a:r>
              <a:rPr lang="en-GB" dirty="0"/>
              <a:t> : </a:t>
            </a:r>
            <a:r>
              <a:rPr lang="en-GB" dirty="0" err="1"/>
              <a:t>Spécisme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3691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Test de la </a:t>
            </a:r>
            <a:r>
              <a:rPr lang="en-GB" dirty="0" err="1"/>
              <a:t>mauvaise</a:t>
            </a:r>
            <a:r>
              <a:rPr lang="en-GB" dirty="0"/>
              <a:t> </a:t>
            </a:r>
            <a:r>
              <a:rPr lang="en-GB" dirty="0" err="1"/>
              <a:t>foi</a:t>
            </a:r>
            <a:r>
              <a:rPr lang="en-GB" dirty="0"/>
              <a:t> : </a:t>
            </a:r>
            <a:r>
              <a:rPr lang="en-GB" dirty="0" err="1"/>
              <a:t>végétarisme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6973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Test de la </a:t>
            </a:r>
            <a:r>
              <a:rPr lang="en-GB" dirty="0" err="1"/>
              <a:t>mauvaise</a:t>
            </a:r>
            <a:r>
              <a:rPr lang="en-GB" dirty="0"/>
              <a:t> </a:t>
            </a:r>
            <a:r>
              <a:rPr lang="en-GB" dirty="0" err="1"/>
              <a:t>foi</a:t>
            </a:r>
            <a:r>
              <a:rPr lang="en-GB" dirty="0"/>
              <a:t> : </a:t>
            </a:r>
            <a:r>
              <a:rPr lang="en-GB" dirty="0" err="1"/>
              <a:t>Welfarisme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7380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Comment eviter la polarisation</a:t>
            </a:r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Éviter que votre interlocuteur forge son opinion contre la votre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089776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Quelques “astuces” pour éviter la polarisation</a:t>
            </a:r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Ne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pas faire </a:t>
            </a:r>
            <a:r>
              <a:rPr lang="en-GB" u="sng" dirty="0" err="1">
                <a:solidFill>
                  <a:schemeClr val="hlink"/>
                </a:solidFill>
                <a:hlinkClick r:id="rId3"/>
              </a:rPr>
              <a:t>culpabiliser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 les gens</a:t>
            </a:r>
            <a:r>
              <a:rPr lang="en-GB" dirty="0"/>
              <a:t>.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Proposer des solutions et </a:t>
            </a:r>
            <a:r>
              <a:rPr lang="en-GB" dirty="0" err="1"/>
              <a:t>éviter</a:t>
            </a:r>
            <a:r>
              <a:rPr lang="en-GB" dirty="0"/>
              <a:t> </a:t>
            </a:r>
            <a:r>
              <a:rPr lang="en-GB" dirty="0" err="1"/>
              <a:t>d’étiqueter</a:t>
            </a:r>
            <a:r>
              <a:rPr lang="en-GB" dirty="0"/>
              <a:t> la </a:t>
            </a:r>
            <a:r>
              <a:rPr lang="en-GB" dirty="0" err="1"/>
              <a:t>personne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de </a:t>
            </a:r>
            <a:r>
              <a:rPr lang="en-GB" dirty="0" err="1"/>
              <a:t>l’ancrer</a:t>
            </a:r>
            <a:r>
              <a:rPr lang="en-GB" dirty="0"/>
              <a:t> dans son passé.</a:t>
            </a:r>
            <a:endParaRPr dirty="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 dirty="0" err="1"/>
              <a:t>Montrer</a:t>
            </a:r>
            <a:r>
              <a:rPr lang="en-GB" dirty="0"/>
              <a:t> que </a:t>
            </a:r>
            <a:r>
              <a:rPr lang="en-GB" dirty="0" err="1"/>
              <a:t>l’on</a:t>
            </a:r>
            <a:r>
              <a:rPr lang="en-GB" dirty="0"/>
              <a:t> partage des opinions avec </a:t>
            </a:r>
            <a:r>
              <a:rPr lang="en-GB" dirty="0" err="1"/>
              <a:t>notre</a:t>
            </a:r>
            <a:r>
              <a:rPr lang="en-GB" dirty="0"/>
              <a:t> </a:t>
            </a:r>
            <a:r>
              <a:rPr lang="en-GB" dirty="0" err="1"/>
              <a:t>interlocuteur</a:t>
            </a:r>
            <a:r>
              <a:rPr lang="en-GB" dirty="0"/>
              <a:t> et </a:t>
            </a:r>
            <a:r>
              <a:rPr lang="en-GB" dirty="0" err="1"/>
              <a:t>qu’il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partage avec nous. </a:t>
            </a:r>
            <a:r>
              <a:rPr lang="en-GB" dirty="0" err="1"/>
              <a:t>Rechercher</a:t>
            </a:r>
            <a:r>
              <a:rPr lang="en-GB" dirty="0"/>
              <a:t> et insister sur </a:t>
            </a:r>
            <a:r>
              <a:rPr lang="en-GB" dirty="0" err="1"/>
              <a:t>ce</a:t>
            </a:r>
            <a:r>
              <a:rPr lang="en-GB" dirty="0"/>
              <a:t> qui </a:t>
            </a: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rapproche</a:t>
            </a:r>
            <a:r>
              <a:rPr lang="en-GB" dirty="0"/>
              <a:t>.</a:t>
            </a:r>
            <a:endParaRPr dirty="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 dirty="0" err="1"/>
              <a:t>Attribuer</a:t>
            </a:r>
            <a:r>
              <a:rPr lang="en-GB" dirty="0"/>
              <a:t> le </a:t>
            </a:r>
            <a:r>
              <a:rPr lang="en-GB" dirty="0" err="1"/>
              <a:t>changement</a:t>
            </a:r>
            <a:r>
              <a:rPr lang="en-GB" dirty="0"/>
              <a:t> à un </a:t>
            </a:r>
            <a:r>
              <a:rPr lang="en-GB" dirty="0" err="1"/>
              <a:t>facteur</a:t>
            </a:r>
            <a:r>
              <a:rPr lang="en-GB" dirty="0"/>
              <a:t> </a:t>
            </a:r>
            <a:r>
              <a:rPr lang="en-GB" dirty="0" err="1"/>
              <a:t>extérieur</a:t>
            </a:r>
            <a:br>
              <a:rPr lang="en-GB" dirty="0"/>
            </a:br>
            <a:r>
              <a:rPr lang="en-GB" dirty="0"/>
              <a:t>“</a:t>
            </a:r>
            <a:r>
              <a:rPr lang="en-GB" dirty="0" err="1"/>
              <a:t>C’est</a:t>
            </a:r>
            <a:r>
              <a:rPr lang="en-GB" dirty="0"/>
              <a:t> plus simple pour </a:t>
            </a:r>
            <a:r>
              <a:rPr lang="en-GB" dirty="0" err="1"/>
              <a:t>toi</a:t>
            </a:r>
            <a:r>
              <a:rPr lang="en-GB" dirty="0"/>
              <a:t> de manger bio </a:t>
            </a:r>
            <a:r>
              <a:rPr lang="en-GB" dirty="0" err="1"/>
              <a:t>depuis</a:t>
            </a:r>
            <a:r>
              <a:rPr lang="en-GB" dirty="0"/>
              <a:t> </a:t>
            </a:r>
            <a:r>
              <a:rPr lang="en-GB" dirty="0" err="1"/>
              <a:t>qu’un</a:t>
            </a:r>
            <a:r>
              <a:rPr lang="en-GB" dirty="0"/>
              <a:t> </a:t>
            </a:r>
            <a:r>
              <a:rPr lang="en-GB" dirty="0" err="1"/>
              <a:t>magasin</a:t>
            </a:r>
            <a:r>
              <a:rPr lang="en-GB" dirty="0"/>
              <a:t> a </a:t>
            </a:r>
            <a:r>
              <a:rPr lang="en-GB" dirty="0" err="1"/>
              <a:t>ouvert</a:t>
            </a:r>
            <a:r>
              <a:rPr lang="en-GB" dirty="0"/>
              <a:t> pas loin”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 err="1"/>
              <a:t>Attribuer</a:t>
            </a:r>
            <a:r>
              <a:rPr lang="en-GB" dirty="0"/>
              <a:t> le </a:t>
            </a:r>
            <a:r>
              <a:rPr lang="en-GB" dirty="0" err="1"/>
              <a:t>changement</a:t>
            </a:r>
            <a:r>
              <a:rPr lang="en-GB" dirty="0"/>
              <a:t> à </a:t>
            </a:r>
            <a:r>
              <a:rPr lang="en-GB" dirty="0" err="1"/>
              <a:t>l’interlocutrice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Facteur</a:t>
            </a:r>
            <a:r>
              <a:rPr lang="en-GB" dirty="0"/>
              <a:t> </a:t>
            </a:r>
            <a:r>
              <a:rPr lang="en-GB" dirty="0" err="1"/>
              <a:t>Additionnel</a:t>
            </a:r>
            <a:r>
              <a:rPr lang="en-GB" dirty="0"/>
              <a:t>: impacts </a:t>
            </a:r>
            <a:r>
              <a:rPr lang="en-GB" dirty="0" err="1"/>
              <a:t>individuels</a:t>
            </a:r>
            <a:endParaRPr dirty="0"/>
          </a:p>
        </p:txBody>
      </p:sp>
      <p:sp>
        <p:nvSpPr>
          <p:cNvPr id="5" name="Shape 176"/>
          <p:cNvSpPr txBox="1">
            <a:spLocks/>
          </p:cNvSpPr>
          <p:nvPr/>
        </p:nvSpPr>
        <p:spPr>
          <a:xfrm>
            <a:off x="827584" y="2618232"/>
            <a:ext cx="1296144" cy="9616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fr-FR" dirty="0" err="1"/>
              <a:t>Tradi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43189"/>
            <a:ext cx="1621979" cy="137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43199"/>
            <a:ext cx="1728192" cy="139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158" y="1245873"/>
            <a:ext cx="1514306" cy="140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7" descr="Résultat de recherche d'images pour &quot;Serj Tankian&quot;"/>
          <p:cNvSpPr>
            <a:spLocks noChangeAspect="1" noChangeArrowheads="1"/>
          </p:cNvSpPr>
          <p:nvPr/>
        </p:nvSpPr>
        <p:spPr bwMode="auto">
          <a:xfrm>
            <a:off x="155575" y="-2590800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626" y="1282319"/>
            <a:ext cx="1759598" cy="136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176"/>
          <p:cNvSpPr txBox="1">
            <a:spLocks/>
          </p:cNvSpPr>
          <p:nvPr/>
        </p:nvSpPr>
        <p:spPr>
          <a:xfrm>
            <a:off x="2444391" y="2643758"/>
            <a:ext cx="2271625" cy="95324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fr-FR" dirty="0" err="1"/>
              <a:t>FlexitaRienne</a:t>
            </a:r>
            <a:br>
              <a:rPr lang="fr-FR" dirty="0"/>
            </a:br>
            <a:endParaRPr lang="fr-FR" dirty="0"/>
          </a:p>
        </p:txBody>
      </p:sp>
      <p:sp>
        <p:nvSpPr>
          <p:cNvPr id="14" name="Shape 176"/>
          <p:cNvSpPr txBox="1">
            <a:spLocks/>
          </p:cNvSpPr>
          <p:nvPr/>
        </p:nvSpPr>
        <p:spPr>
          <a:xfrm>
            <a:off x="4716016" y="2638434"/>
            <a:ext cx="2304256" cy="8694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fr-FR" dirty="0"/>
              <a:t>Végétarienne</a:t>
            </a:r>
          </a:p>
          <a:p>
            <a:endParaRPr lang="fr-FR" dirty="0"/>
          </a:p>
        </p:txBody>
      </p:sp>
      <p:sp>
        <p:nvSpPr>
          <p:cNvPr id="15" name="Shape 176"/>
          <p:cNvSpPr txBox="1">
            <a:spLocks/>
          </p:cNvSpPr>
          <p:nvPr/>
        </p:nvSpPr>
        <p:spPr>
          <a:xfrm>
            <a:off x="6948264" y="2635000"/>
            <a:ext cx="2746648" cy="12328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fr-FR" dirty="0" err="1"/>
              <a:t>FlexitaLienne</a:t>
            </a:r>
            <a:endParaRPr lang="fr-FR" dirty="0"/>
          </a:p>
          <a:p>
            <a:endParaRPr lang="fr-FR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389" y="3302870"/>
            <a:ext cx="607451" cy="58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61" y="3303234"/>
            <a:ext cx="607451" cy="58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11218"/>
            <a:ext cx="607451" cy="58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79626"/>
            <a:ext cx="607451" cy="58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599" y="3304957"/>
            <a:ext cx="37178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32783"/>
            <a:ext cx="661692" cy="60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70" y="3361349"/>
            <a:ext cx="548226" cy="53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425" y="3279626"/>
            <a:ext cx="601426" cy="58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63" y="3952094"/>
            <a:ext cx="602084" cy="55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610" y="3906955"/>
            <a:ext cx="613867" cy="56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61" y="3889140"/>
            <a:ext cx="607451" cy="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392" y="3912433"/>
            <a:ext cx="576263" cy="53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267" y="3332783"/>
            <a:ext cx="336856" cy="32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64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l"/>
            <a:r>
              <a:rPr lang="fr-CH" sz="4800" dirty="0"/>
              <a:t>Autorisez vous à douter, à ne pas savoir ! </a:t>
            </a:r>
            <a:br>
              <a:rPr lang="fr-CH" sz="3200" dirty="0"/>
            </a:br>
            <a:br>
              <a:rPr lang="fr-CH" sz="3200" dirty="0"/>
            </a:br>
            <a:br>
              <a:rPr lang="en-GB" sz="2000" dirty="0">
                <a:latin typeface="+mn-lt"/>
                <a:ea typeface="Source Code Pro"/>
                <a:cs typeface="Source Code Pro"/>
                <a:sym typeface="Source Code Pro"/>
              </a:rPr>
            </a:br>
            <a:r>
              <a:rPr lang="en-GB" sz="2000" dirty="0">
                <a:latin typeface="+mn-lt"/>
              </a:rPr>
              <a:t>On </a:t>
            </a:r>
            <a:r>
              <a:rPr lang="en-GB" sz="2000" dirty="0" err="1">
                <a:latin typeface="+mn-lt"/>
              </a:rPr>
              <a:t>est</a:t>
            </a:r>
            <a:r>
              <a:rPr lang="en-GB" sz="2000" dirty="0">
                <a:latin typeface="+mn-lt"/>
              </a:rPr>
              <a:t> plus </a:t>
            </a:r>
            <a:r>
              <a:rPr lang="en-GB" sz="2000" dirty="0" err="1">
                <a:latin typeface="+mn-lt"/>
              </a:rPr>
              <a:t>convaincant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lorsqu’on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admet</a:t>
            </a:r>
            <a:r>
              <a:rPr lang="en-GB" sz="2000" dirty="0">
                <a:latin typeface="+mn-lt"/>
              </a:rPr>
              <a:t> :</a:t>
            </a:r>
            <a:br>
              <a:rPr lang="en-GB" sz="2000" dirty="0">
                <a:latin typeface="+mn-lt"/>
              </a:rPr>
            </a:br>
            <a:r>
              <a:rPr lang="en-GB" sz="2000" dirty="0">
                <a:latin typeface="+mn-lt"/>
              </a:rPr>
              <a:t>- que </a:t>
            </a:r>
            <a:r>
              <a:rPr lang="en-GB" sz="2000" dirty="0" err="1">
                <a:latin typeface="+mn-lt"/>
              </a:rPr>
              <a:t>l'on</a:t>
            </a:r>
            <a:r>
              <a:rPr lang="en-GB" sz="2000" dirty="0">
                <a:latin typeface="+mn-lt"/>
              </a:rPr>
              <a:t> ne </a:t>
            </a:r>
            <a:r>
              <a:rPr lang="en-GB" sz="2000" dirty="0" err="1">
                <a:latin typeface="+mn-lt"/>
              </a:rPr>
              <a:t>sait</a:t>
            </a:r>
            <a:r>
              <a:rPr lang="en-GB" sz="2000" dirty="0">
                <a:latin typeface="+mn-lt"/>
              </a:rPr>
              <a:t> pas tout </a:t>
            </a:r>
            <a:br>
              <a:rPr lang="en-GB" sz="2000" dirty="0">
                <a:latin typeface="+mn-lt"/>
              </a:rPr>
            </a:br>
            <a:r>
              <a:rPr lang="en-GB" sz="2000" dirty="0">
                <a:latin typeface="+mn-lt"/>
              </a:rPr>
              <a:t>- que les arguments et questions </a:t>
            </a:r>
            <a:r>
              <a:rPr lang="en-GB" sz="2000" dirty="0" err="1">
                <a:latin typeface="+mn-lt"/>
              </a:rPr>
              <a:t>posées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sont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intéressantes</a:t>
            </a:r>
            <a:br>
              <a:rPr lang="en-GB" sz="2000" dirty="0">
                <a:latin typeface="+mn-lt"/>
              </a:rPr>
            </a:br>
            <a:endParaRPr sz="2000" dirty="0">
              <a:latin typeface="+mn-lt"/>
            </a:endParaRPr>
          </a:p>
        </p:txBody>
      </p:sp>
      <p:sp>
        <p:nvSpPr>
          <p:cNvPr id="358" name="Shape 358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/>
            <a:r>
              <a:rPr lang="fr-CH" sz="2400" dirty="0"/>
              <a:t>Personne ne veut écouter un donneur de leçon dogmatique.</a:t>
            </a: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Attribuer le changement à l’interlocuteur</a:t>
            </a:r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Utiliser la maïeutique, ou l’art de faire accoucher des idées. Exemple: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La nature est-elle bonne</a:t>
            </a:r>
            <a:r>
              <a:rPr lang="en-GB"/>
              <a:t> ?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 b="1"/>
              <a:t>Qu’est-ce que la nature ? </a:t>
            </a:r>
            <a:endParaRPr sz="1200"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/>
              <a:t>– naturel = qui n’est pas produit par l’Humain → mais alors le saucisson n’est pas naturel</a:t>
            </a:r>
            <a:endParaRPr sz="12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/>
              <a:t>- naturel = qui n’est pas produit de manière industrielle → mais alors, le jus de fruits « bio » ne serait pas systématiquement naturel </a:t>
            </a:r>
            <a:endParaRPr sz="12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/>
              <a:t>– naturel = qui n’est pas chimique → mais alors la photosynthèse ne serait pas naturelle </a:t>
            </a:r>
            <a:endParaRPr sz="12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/>
              <a:t>– naturel = qui ne pollue pas → mais la digestion d’une vache produit du méthane </a:t>
            </a:r>
            <a:br>
              <a:rPr lang="en-GB" sz="1200"/>
            </a:br>
            <a:r>
              <a:rPr lang="en-GB" sz="1200"/>
              <a:t>– etc.  </a:t>
            </a:r>
            <a:endParaRPr sz="12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 b="1"/>
              <a:t>Quand est-ce qu’on invoque la nature pour justifier un comportement ? Quels sont les forces politiques utilisant ce concept ? </a:t>
            </a:r>
            <a:endParaRPr sz="1200" b="1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Attribuer le changement à l’interlocuteur</a:t>
            </a:r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Donner </a:t>
            </a:r>
            <a:r>
              <a:rPr lang="en-GB" dirty="0" err="1"/>
              <a:t>envie</a:t>
            </a:r>
            <a:r>
              <a:rPr lang="en-GB" dirty="0"/>
              <a:t> de changer </a:t>
            </a:r>
            <a:r>
              <a:rPr lang="en-GB" dirty="0" err="1"/>
              <a:t>d'opinion</a:t>
            </a:r>
            <a:r>
              <a:rPr lang="en-GB" dirty="0"/>
              <a:t> :</a:t>
            </a:r>
            <a:endParaRPr dirty="0"/>
          </a:p>
          <a:p>
            <a:pPr marL="457200" lvl="0" indent="-34290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-GB" dirty="0" err="1"/>
              <a:t>Rechercher</a:t>
            </a:r>
            <a:r>
              <a:rPr lang="en-GB" dirty="0"/>
              <a:t> et </a:t>
            </a:r>
            <a:r>
              <a:rPr lang="en-GB" dirty="0" err="1"/>
              <a:t>valoriser</a:t>
            </a:r>
            <a:r>
              <a:rPr lang="en-GB" dirty="0"/>
              <a:t> les </a:t>
            </a:r>
            <a:r>
              <a:rPr lang="en-GB" dirty="0" err="1"/>
              <a:t>précédents</a:t>
            </a:r>
            <a:r>
              <a:rPr lang="en-GB" dirty="0"/>
              <a:t> </a:t>
            </a:r>
            <a:r>
              <a:rPr lang="en-GB" dirty="0" err="1"/>
              <a:t>ayant</a:t>
            </a:r>
            <a:r>
              <a:rPr lang="en-GB" dirty="0"/>
              <a:t> </a:t>
            </a:r>
            <a:r>
              <a:rPr lang="en-GB" dirty="0" err="1"/>
              <a:t>amenés</a:t>
            </a:r>
            <a:r>
              <a:rPr lang="en-GB" dirty="0"/>
              <a:t> à adopter des </a:t>
            </a:r>
            <a:r>
              <a:rPr lang="en-GB" dirty="0" err="1"/>
              <a:t>comportement</a:t>
            </a:r>
            <a:r>
              <a:rPr lang="en-GB" dirty="0"/>
              <a:t> plus </a:t>
            </a:r>
            <a:r>
              <a:rPr lang="en-GB" dirty="0" err="1"/>
              <a:t>justes</a:t>
            </a:r>
            <a:endParaRPr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dirty="0" err="1"/>
              <a:t>Présenter</a:t>
            </a:r>
            <a:r>
              <a:rPr lang="en-GB" dirty="0"/>
              <a:t> de </a:t>
            </a:r>
            <a:r>
              <a:rPr lang="en-GB" dirty="0" err="1"/>
              <a:t>manière</a:t>
            </a:r>
            <a:r>
              <a:rPr lang="en-GB" dirty="0"/>
              <a:t> positive la </a:t>
            </a:r>
            <a:r>
              <a:rPr lang="en-GB" dirty="0" err="1"/>
              <a:t>capacité</a:t>
            </a:r>
            <a:r>
              <a:rPr lang="en-GB" dirty="0"/>
              <a:t> à adapter </a:t>
            </a:r>
            <a:r>
              <a:rPr lang="en-GB" dirty="0" err="1"/>
              <a:t>ses</a:t>
            </a:r>
            <a:r>
              <a:rPr lang="en-GB" dirty="0"/>
              <a:t> </a:t>
            </a:r>
            <a:r>
              <a:rPr lang="en-GB" dirty="0" err="1"/>
              <a:t>actes</a:t>
            </a:r>
            <a:r>
              <a:rPr lang="en-GB" dirty="0"/>
              <a:t> à </a:t>
            </a:r>
            <a:r>
              <a:rPr lang="en-GB" dirty="0" err="1"/>
              <a:t>ses</a:t>
            </a:r>
            <a:r>
              <a:rPr lang="en-GB" dirty="0"/>
              <a:t> convictions</a:t>
            </a:r>
            <a:endParaRPr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dirty="0" err="1"/>
              <a:t>Vanter</a:t>
            </a:r>
            <a:r>
              <a:rPr lang="en-GB" dirty="0"/>
              <a:t> </a:t>
            </a:r>
            <a:r>
              <a:rPr lang="en-GB" dirty="0" err="1"/>
              <a:t>l’ouverture</a:t>
            </a:r>
            <a:r>
              <a:rPr lang="en-GB" dirty="0"/>
              <a:t> </a:t>
            </a:r>
            <a:r>
              <a:rPr lang="en-GB" dirty="0" err="1"/>
              <a:t>d’esprit</a:t>
            </a:r>
            <a:r>
              <a:rPr lang="en-GB" dirty="0"/>
              <a:t> et la </a:t>
            </a:r>
            <a:r>
              <a:rPr lang="en-GB" dirty="0" err="1"/>
              <a:t>capacité</a:t>
            </a:r>
            <a:r>
              <a:rPr lang="en-GB" dirty="0"/>
              <a:t> à </a:t>
            </a:r>
            <a:r>
              <a:rPr lang="en-GB" dirty="0" err="1"/>
              <a:t>remettre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question son </a:t>
            </a:r>
            <a:r>
              <a:rPr lang="en-GB" dirty="0" err="1"/>
              <a:t>propre</a:t>
            </a:r>
            <a:r>
              <a:rPr lang="en-GB" dirty="0"/>
              <a:t> </a:t>
            </a:r>
            <a:r>
              <a:rPr lang="en-GB" dirty="0" err="1"/>
              <a:t>construit</a:t>
            </a:r>
            <a:r>
              <a:rPr lang="en-GB" dirty="0"/>
              <a:t> </a:t>
            </a:r>
            <a:r>
              <a:rPr lang="en-GB" dirty="0" err="1"/>
              <a:t>sociétal</a:t>
            </a:r>
            <a:r>
              <a:rPr lang="en-GB" dirty="0"/>
              <a:t>, son </a:t>
            </a:r>
            <a:r>
              <a:rPr lang="en-GB" dirty="0" err="1"/>
              <a:t>éducation</a:t>
            </a:r>
            <a:endParaRPr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dirty="0" err="1"/>
              <a:t>Valoriser</a:t>
            </a:r>
            <a:r>
              <a:rPr lang="en-GB" dirty="0"/>
              <a:t> la </a:t>
            </a:r>
            <a:r>
              <a:rPr lang="en-GB" dirty="0" err="1"/>
              <a:t>curiosité</a:t>
            </a:r>
            <a:r>
              <a:rPr lang="en-GB" dirty="0"/>
              <a:t>. Proposer des sources </a:t>
            </a:r>
            <a:r>
              <a:rPr lang="en-GB" dirty="0" err="1"/>
              <a:t>fiables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dirty="0"/>
              <a:t>Demander un retour sur les documents </a:t>
            </a:r>
            <a:r>
              <a:rPr lang="en-GB" dirty="0" err="1"/>
              <a:t>proposés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“</a:t>
            </a:r>
            <a:r>
              <a:rPr lang="en-GB" dirty="0" err="1"/>
              <a:t>Tu</a:t>
            </a:r>
            <a:r>
              <a:rPr lang="en-GB" dirty="0"/>
              <a:t> </a:t>
            </a:r>
            <a:r>
              <a:rPr lang="en-GB" dirty="0" err="1"/>
              <a:t>nuis</a:t>
            </a:r>
            <a:r>
              <a:rPr lang="en-GB" dirty="0"/>
              <a:t> à ta causes”</a:t>
            </a:r>
            <a:endParaRPr dirty="0"/>
          </a:p>
        </p:txBody>
      </p:sp>
      <p:sp>
        <p:nvSpPr>
          <p:cNvPr id="255" name="Shape 255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Et si c’était vrai 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88456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Quelles</a:t>
            </a:r>
            <a:r>
              <a:rPr lang="en-GB" dirty="0"/>
              <a:t> attitudes </a:t>
            </a:r>
            <a:r>
              <a:rPr lang="en-GB" dirty="0" err="1"/>
              <a:t>ou</a:t>
            </a:r>
            <a:r>
              <a:rPr lang="en-GB" dirty="0"/>
              <a:t> communications </a:t>
            </a:r>
            <a:r>
              <a:rPr lang="en-GB" dirty="0" err="1"/>
              <a:t>peuvent</a:t>
            </a:r>
            <a:r>
              <a:rPr lang="en-GB" dirty="0"/>
              <a:t> </a:t>
            </a:r>
            <a:r>
              <a:rPr lang="en-GB" dirty="0" err="1"/>
              <a:t>nuire</a:t>
            </a:r>
            <a:r>
              <a:rPr lang="en-GB" dirty="0"/>
              <a:t> 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52320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Comment </a:t>
            </a:r>
            <a:r>
              <a:rPr lang="en-GB" dirty="0" err="1"/>
              <a:t>nuire</a:t>
            </a:r>
            <a:r>
              <a:rPr lang="en-GB" dirty="0"/>
              <a:t> à la cause </a:t>
            </a:r>
            <a:r>
              <a:rPr lang="en-GB" dirty="0" err="1"/>
              <a:t>animale</a:t>
            </a:r>
            <a:r>
              <a:rPr lang="en-GB" dirty="0"/>
              <a:t> ?</a:t>
            </a:r>
            <a:endParaRPr dirty="0"/>
          </a:p>
        </p:txBody>
      </p:sp>
      <p:sp>
        <p:nvSpPr>
          <p:cNvPr id="205" name="Shape 205"/>
          <p:cNvSpPr txBox="1"/>
          <p:nvPr/>
        </p:nvSpPr>
        <p:spPr>
          <a:xfrm>
            <a:off x="446524" y="981350"/>
            <a:ext cx="8537699" cy="35346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Faire comprendre qu’on est les meilleures (et qu’on nuit pas à notre cause, nous)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Critiquer les militantes et les décourager sans tenir compte de leur bonne volonté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Demander la perfection militante, ne pas pardonner les erreurs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Ne pas tenir compte de la situation personnelle de chacune, de son contexte d’action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Supposer qu’on a forcément raison, déformer et ridiculiser les thèses adverse pour mieux les combattre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Décourager le débat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Dégrader l’agréabilité du milieu militant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Rompre la confiance avec son auditoire, par exemple via des slides pensées pour pouvoir critiquer les gens qui viennent de participer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16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1264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Motivation &amp; effort : </a:t>
            </a:r>
            <a:r>
              <a:rPr lang="en-GB" dirty="0" err="1"/>
              <a:t>l’impact</a:t>
            </a:r>
            <a:r>
              <a:rPr lang="en-GB" dirty="0"/>
              <a:t> de </a:t>
            </a:r>
            <a:r>
              <a:rPr lang="en-GB" dirty="0" err="1"/>
              <a:t>l’opinion</a:t>
            </a:r>
            <a:r>
              <a:rPr lang="en-GB" dirty="0"/>
              <a:t> </a:t>
            </a:r>
            <a:r>
              <a:rPr lang="en-GB" dirty="0" err="1"/>
              <a:t>publique</a:t>
            </a:r>
            <a:endParaRPr dirty="0"/>
          </a:p>
        </p:txBody>
      </p:sp>
      <p:pic>
        <p:nvPicPr>
          <p:cNvPr id="198" name="Shape 198" descr="https://upload.wikimedia.org/wikipedia/commons/thumb/7/77/Plus_blue.svg/2000px-Plus_blue.svg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1625" y="4432975"/>
            <a:ext cx="622375" cy="71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1325" y="1357925"/>
            <a:ext cx="6278274" cy="179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6525" y="2943225"/>
            <a:ext cx="1619250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6">
            <a:alphaModFix/>
          </a:blip>
          <a:srcRect l="-41130" r="41129"/>
          <a:stretch/>
        </p:blipFill>
        <p:spPr>
          <a:xfrm>
            <a:off x="3030725" y="2760375"/>
            <a:ext cx="1619250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/>
          <p:nvPr/>
        </p:nvSpPr>
        <p:spPr>
          <a:xfrm>
            <a:off x="4933825" y="3800159"/>
            <a:ext cx="1948850" cy="1049225"/>
          </a:xfrm>
          <a:custGeom>
            <a:avLst/>
            <a:gdLst/>
            <a:ahLst/>
            <a:cxnLst/>
            <a:rect l="0" t="0" r="0" b="0"/>
            <a:pathLst>
              <a:path w="77954" h="41969" extrusionOk="0">
                <a:moveTo>
                  <a:pt x="0" y="41399"/>
                </a:moveTo>
                <a:cubicBezTo>
                  <a:pt x="3097" y="40956"/>
                  <a:pt x="7161" y="43118"/>
                  <a:pt x="9374" y="40906"/>
                </a:cubicBezTo>
                <a:cubicBezTo>
                  <a:pt x="10903" y="39376"/>
                  <a:pt x="8630" y="35790"/>
                  <a:pt x="10361" y="34492"/>
                </a:cubicBezTo>
                <a:cubicBezTo>
                  <a:pt x="12995" y="32515"/>
                  <a:pt x="17898" y="36326"/>
                  <a:pt x="20228" y="33999"/>
                </a:cubicBezTo>
                <a:cubicBezTo>
                  <a:pt x="21976" y="32251"/>
                  <a:pt x="19351" y="28655"/>
                  <a:pt x="20722" y="26598"/>
                </a:cubicBezTo>
                <a:cubicBezTo>
                  <a:pt x="22730" y="23583"/>
                  <a:pt x="29015" y="28665"/>
                  <a:pt x="31576" y="26105"/>
                </a:cubicBezTo>
                <a:cubicBezTo>
                  <a:pt x="33436" y="24244"/>
                  <a:pt x="30742" y="20706"/>
                  <a:pt x="31576" y="18211"/>
                </a:cubicBezTo>
                <a:cubicBezTo>
                  <a:pt x="32462" y="15554"/>
                  <a:pt x="37176" y="18425"/>
                  <a:pt x="39963" y="18704"/>
                </a:cubicBezTo>
                <a:cubicBezTo>
                  <a:pt x="41599" y="18867"/>
                  <a:pt x="43581" y="19690"/>
                  <a:pt x="44897" y="18704"/>
                </a:cubicBezTo>
                <a:cubicBezTo>
                  <a:pt x="46270" y="17673"/>
                  <a:pt x="44711" y="14186"/>
                  <a:pt x="46377" y="13770"/>
                </a:cubicBezTo>
                <a:cubicBezTo>
                  <a:pt x="50050" y="12852"/>
                  <a:pt x="54337" y="15954"/>
                  <a:pt x="57725" y="14263"/>
                </a:cubicBezTo>
                <a:cubicBezTo>
                  <a:pt x="59496" y="13378"/>
                  <a:pt x="57121" y="9990"/>
                  <a:pt x="58219" y="8343"/>
                </a:cubicBezTo>
                <a:cubicBezTo>
                  <a:pt x="60044" y="5602"/>
                  <a:pt x="65345" y="9676"/>
                  <a:pt x="68086" y="7850"/>
                </a:cubicBezTo>
                <a:cubicBezTo>
                  <a:pt x="69870" y="6660"/>
                  <a:pt x="67621" y="3354"/>
                  <a:pt x="68580" y="1436"/>
                </a:cubicBezTo>
                <a:cubicBezTo>
                  <a:pt x="69978" y="-1363"/>
                  <a:pt x="74824" y="942"/>
                  <a:pt x="77954" y="942"/>
                </a:cubicBezTo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03" name="Shape 203"/>
          <p:cNvSpPr txBox="1"/>
          <p:nvPr/>
        </p:nvSpPr>
        <p:spPr>
          <a:xfrm>
            <a:off x="2065775" y="2330813"/>
            <a:ext cx="7104600" cy="8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Motivation</a:t>
            </a:r>
            <a:endParaRPr b="1"/>
          </a:p>
        </p:txBody>
      </p:sp>
      <p:sp>
        <p:nvSpPr>
          <p:cNvPr id="204" name="Shape 204"/>
          <p:cNvSpPr txBox="1"/>
          <p:nvPr/>
        </p:nvSpPr>
        <p:spPr>
          <a:xfrm>
            <a:off x="6139050" y="2390750"/>
            <a:ext cx="7104600" cy="8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Effort</a:t>
            </a:r>
            <a:endParaRPr b="1"/>
          </a:p>
        </p:txBody>
      </p:sp>
      <p:sp>
        <p:nvSpPr>
          <p:cNvPr id="206" name="Shape 206"/>
          <p:cNvSpPr txBox="1"/>
          <p:nvPr/>
        </p:nvSpPr>
        <p:spPr>
          <a:xfrm>
            <a:off x="1691325" y="3458025"/>
            <a:ext cx="7104600" cy="8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Ne pas demander “tout ou rien”</a:t>
            </a:r>
            <a:endParaRPr b="1"/>
          </a:p>
        </p:txBody>
      </p:sp>
      <p:sp>
        <p:nvSpPr>
          <p:cNvPr id="207" name="Shape 207"/>
          <p:cNvSpPr txBox="1"/>
          <p:nvPr/>
        </p:nvSpPr>
        <p:spPr>
          <a:xfrm>
            <a:off x="5729125" y="4286925"/>
            <a:ext cx="7104600" cy="8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Valoriser chaque étape franchie</a:t>
            </a:r>
            <a:br>
              <a:rPr lang="en-GB" b="1"/>
            </a:br>
            <a:r>
              <a:rPr lang="en-GB" b="1"/>
              <a:t>Encourager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363046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fr-FR" sz="4800" dirty="0"/>
              <a:t>L’opinion publique ne se résume pas à un nombre d’individus ayant une opinion, </a:t>
            </a:r>
            <a:br>
              <a:rPr lang="fr-FR" sz="4800" dirty="0"/>
            </a:br>
            <a:r>
              <a:rPr lang="fr-FR" sz="4800" dirty="0"/>
              <a:t>mais de leur capacité à se faire entendre.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Et à l’opposition </a:t>
            </a:r>
            <a:r>
              <a:rPr lang="fr-FR" dirty="0"/>
              <a:t>qu’ils</a:t>
            </a:r>
            <a:r>
              <a:rPr lang="en-GB" dirty="0"/>
              <a:t> </a:t>
            </a:r>
            <a:r>
              <a:rPr lang="fr-FR" dirty="0"/>
              <a:t>rencontrent</a:t>
            </a:r>
          </a:p>
        </p:txBody>
      </p:sp>
    </p:spTree>
    <p:extLst>
      <p:ext uri="{BB962C8B-B14F-4D97-AF65-F5344CB8AC3E}">
        <p14:creationId xmlns:p14="http://schemas.microsoft.com/office/powerpoint/2010/main" val="10536919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La bonne </a:t>
            </a:r>
            <a:r>
              <a:rPr lang="en-GB" dirty="0" err="1"/>
              <a:t>stratégie</a:t>
            </a:r>
            <a:r>
              <a:rPr lang="en-GB" dirty="0"/>
              <a:t> au bon moment </a:t>
            </a:r>
            <a:endParaRPr dirty="0"/>
          </a:p>
        </p:txBody>
      </p:sp>
      <p:sp>
        <p:nvSpPr>
          <p:cNvPr id="6" name="Shape 414"/>
          <p:cNvSpPr txBox="1">
            <a:spLocks/>
          </p:cNvSpPr>
          <p:nvPr/>
        </p:nvSpPr>
        <p:spPr>
          <a:xfrm>
            <a:off x="311700" y="1228674"/>
            <a:ext cx="8520600" cy="371933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b="1" dirty="0"/>
              <a:t>Sommes-nous prêts à imposer par la force le respect des droits fondamentaux des animaux ?</a:t>
            </a:r>
          </a:p>
          <a:p>
            <a:endParaRPr lang="fr-FR" b="1" dirty="0"/>
          </a:p>
          <a:p>
            <a:r>
              <a:rPr lang="fr-FR" b="1" dirty="0"/>
              <a:t>Avons-nous actuellement plus à gagner ou à perdre en créant de la confrontation, de la polarisation ?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Visibilise</a:t>
            </a:r>
            <a:r>
              <a:rPr lang="fr-FR" dirty="0"/>
              <a:t> la cause, signale qu’elle est importante pour certaines personnes (mais d’autres moyens existent pour provoquer l’indignation)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Incite à choisir un camp et renforcer sa position (contre nous 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Impacte l’image des militantes et de leur lutte (ce qui compte étant le degré de violence perçu, et non réel, le traitement médiatique est crucial)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Créé un débat de société (sommes-nous en position de le gagner dans ces conditions ?)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Crée une pression sociale contre les perdants et renforce le nombre de militants du côté des gagnants</a:t>
            </a:r>
          </a:p>
          <a:p>
            <a:endParaRPr lang="fr-FR" b="1" dirty="0"/>
          </a:p>
          <a:p>
            <a:r>
              <a:rPr lang="fr-FR" b="1" dirty="0"/>
              <a:t>Décentrage : pensez-vous que les anti-avortement (qui prétendent agir par altruisme pour les fœtus) ont à gagner à bloquer des cliniques d’avortement ?</a:t>
            </a:r>
          </a:p>
          <a:p>
            <a:endParaRPr lang="fr-FR" b="1" dirty="0"/>
          </a:p>
          <a:p>
            <a:r>
              <a:rPr lang="fr-FR" dirty="0"/>
              <a:t>Certaines stratégies sont antagonistes. Il n’est pas évident qu’il faut « un peu de tout ».</a:t>
            </a:r>
          </a:p>
          <a:p>
            <a:endParaRPr lang="fr-FR" b="1" dirty="0"/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7984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354125" y="996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Faire diminuer la pente: Éviter le rejet idéologique réactionnaire</a:t>
            </a:r>
            <a:endParaRPr/>
          </a:p>
        </p:txBody>
      </p:sp>
      <p:pic>
        <p:nvPicPr>
          <p:cNvPr id="394" name="Shape 3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100" y="2340723"/>
            <a:ext cx="2183175" cy="25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Shape 3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1226" y="2230225"/>
            <a:ext cx="3783349" cy="313477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Shape 396"/>
          <p:cNvSpPr txBox="1"/>
          <p:nvPr/>
        </p:nvSpPr>
        <p:spPr>
          <a:xfrm>
            <a:off x="354125" y="464350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Persister dans une opposition créera un rejet: vous nuirez à votre cause. Retirez vous </a:t>
            </a:r>
            <a:r>
              <a:rPr lang="en-GB" sz="1800" b="1" u="sng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poliment</a:t>
            </a:r>
            <a:r>
              <a:rPr lang="en-GB" sz="1800" b="1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de la conversation.</a:t>
            </a:r>
            <a:br>
              <a:rPr lang="en-GB" sz="2100" b="1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Difficulté: rechercher le moindre effort</a:t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7050" y="1793375"/>
            <a:ext cx="5163250" cy="258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725" y="1505975"/>
            <a:ext cx="4401674" cy="293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Sachez vous arrêter au bon moment</a:t>
            </a:r>
            <a:endParaRPr/>
          </a:p>
        </p:txBody>
      </p:sp>
      <p:sp>
        <p:nvSpPr>
          <p:cNvPr id="402" name="Shape 40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Même si la conversation s’est bien passée, évitez d’arriver à saturation en temps et en information.</a:t>
            </a:r>
            <a:br>
              <a:rPr lang="en-GB"/>
            </a:b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Laissez la personne évoluer “par elle même” sans avoir “été converties”. 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Pour </a:t>
            </a:r>
            <a:r>
              <a:rPr lang="en-GB" dirty="0" err="1"/>
              <a:t>aller</a:t>
            </a:r>
            <a:r>
              <a:rPr lang="en-GB" dirty="0"/>
              <a:t> plus loin</a:t>
            </a:r>
            <a:endParaRPr dirty="0"/>
          </a:p>
        </p:txBody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/>
              <a:t>Un </a:t>
            </a:r>
            <a:r>
              <a:rPr lang="en-GB" dirty="0" err="1"/>
              <a:t>domaine</a:t>
            </a:r>
            <a:r>
              <a:rPr lang="en-GB" dirty="0"/>
              <a:t> bien plus </a:t>
            </a:r>
            <a:r>
              <a:rPr lang="en-GB" dirty="0" err="1"/>
              <a:t>étudié</a:t>
            </a:r>
            <a:r>
              <a:rPr lang="en-GB" dirty="0"/>
              <a:t> que </a:t>
            </a:r>
            <a:r>
              <a:rPr lang="en-GB" dirty="0" err="1"/>
              <a:t>celui</a:t>
            </a:r>
            <a:r>
              <a:rPr lang="en-GB" dirty="0"/>
              <a:t> de </a:t>
            </a:r>
            <a:r>
              <a:rPr lang="en-GB" dirty="0" err="1"/>
              <a:t>l’environnement</a:t>
            </a:r>
            <a:r>
              <a:rPr lang="en-GB" dirty="0"/>
              <a:t> : changer les </a:t>
            </a:r>
            <a:r>
              <a:rPr lang="en-GB" dirty="0" err="1"/>
              <a:t>comportements</a:t>
            </a:r>
            <a:r>
              <a:rPr lang="en-GB" dirty="0"/>
              <a:t> dans le </a:t>
            </a:r>
            <a:r>
              <a:rPr lang="en-GB" dirty="0" err="1"/>
              <a:t>domaine</a:t>
            </a:r>
            <a:r>
              <a:rPr lang="en-GB" dirty="0"/>
              <a:t> de la santé :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i="1" u="sng" dirty="0" err="1">
                <a:solidFill>
                  <a:schemeClr val="hlink"/>
                </a:solidFill>
                <a:hlinkClick r:id="rId3"/>
              </a:rPr>
              <a:t>Motiver</a:t>
            </a:r>
            <a:r>
              <a:rPr lang="en-GB" i="1" u="sng" dirty="0">
                <a:solidFill>
                  <a:schemeClr val="hlink"/>
                </a:solidFill>
                <a:hlinkClick r:id="rId3"/>
              </a:rPr>
              <a:t> le </a:t>
            </a:r>
            <a:r>
              <a:rPr lang="en-GB" i="1" u="sng" dirty="0" err="1">
                <a:solidFill>
                  <a:schemeClr val="hlink"/>
                </a:solidFill>
                <a:hlinkClick r:id="rId3"/>
              </a:rPr>
              <a:t>changement</a:t>
            </a:r>
            <a:r>
              <a:rPr lang="en-GB" i="1" u="sng" dirty="0">
                <a:solidFill>
                  <a:schemeClr val="hlink"/>
                </a:solidFill>
                <a:hlinkClick r:id="rId3"/>
              </a:rPr>
              <a:t> de </a:t>
            </a:r>
            <a:r>
              <a:rPr lang="en-GB" i="1" u="sng" dirty="0" err="1">
                <a:solidFill>
                  <a:schemeClr val="hlink"/>
                </a:solidFill>
                <a:hlinkClick r:id="rId3"/>
              </a:rPr>
              <a:t>comportement</a:t>
            </a:r>
            <a:r>
              <a:rPr lang="en-GB" dirty="0"/>
              <a:t>, EUFIC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3D1D9FB-30D0-4685-A74D-A78C03467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47" y="2595425"/>
            <a:ext cx="1585912" cy="2376487"/>
          </a:xfrm>
          <a:prstGeom prst="rect">
            <a:avLst/>
          </a:prstGeom>
        </p:spPr>
      </p:pic>
      <p:pic>
        <p:nvPicPr>
          <p:cNvPr id="6" name="Image 5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9ACA6EFD-B92A-4A18-9E47-0E5AA8AD0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2190" y="2678035"/>
            <a:ext cx="3998976" cy="929640"/>
          </a:xfrm>
          <a:prstGeom prst="rect">
            <a:avLst/>
          </a:prstGeom>
        </p:spPr>
      </p:pic>
      <p:pic>
        <p:nvPicPr>
          <p:cNvPr id="8" name="Image 7" descr="Une image contenant terrain, herbe, extérieur, animal&#10;&#10;Description générée avec un niveau de confiance très élevé">
            <a:extLst>
              <a:ext uri="{FF2B5EF4-FFF2-40B4-BE49-F238E27FC236}">
                <a16:creationId xmlns:a16="http://schemas.microsoft.com/office/drawing/2014/main" id="{D5C0D17C-0912-48CE-936D-D49971EF33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706" t="29587" r="11971" b="21222"/>
          <a:stretch/>
        </p:blipFill>
        <p:spPr>
          <a:xfrm>
            <a:off x="2657867" y="3997593"/>
            <a:ext cx="6047622" cy="111920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Ateliers </a:t>
            </a:r>
            <a:r>
              <a:rPr lang="en-GB" dirty="0" err="1"/>
              <a:t>pratiques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60379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fr-FR" sz="4800" dirty="0"/>
              <a:t>L’opinion publique ne se résume pas à un nombre d’individus ayant une opinion, mais de leur capacité à se faire entendre.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Et à l’opposition </a:t>
            </a:r>
            <a:r>
              <a:rPr lang="en-GB" dirty="0" err="1"/>
              <a:t>qu’ils</a:t>
            </a:r>
            <a:r>
              <a:rPr lang="en-GB" dirty="0"/>
              <a:t> </a:t>
            </a:r>
            <a:r>
              <a:rPr lang="en-GB" dirty="0" err="1"/>
              <a:t>rencontrent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57266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4294967295"/>
          </p:nvPr>
        </p:nvSpPr>
        <p:spPr>
          <a:xfrm>
            <a:off x="77350" y="195486"/>
            <a:ext cx="8520600" cy="507643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fr-FR" dirty="0"/>
              <a:t>Il faut intervenir contre la prédation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fr-FR" dirty="0"/>
              <a:t>La stratégie </a:t>
            </a:r>
            <a:r>
              <a:rPr lang="fr-FR" dirty="0" err="1"/>
              <a:t>véganiste</a:t>
            </a:r>
            <a:r>
              <a:rPr lang="fr-FR" dirty="0"/>
              <a:t> est nuisible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fr-FR" dirty="0"/>
              <a:t>Le </a:t>
            </a:r>
            <a:r>
              <a:rPr lang="fr-FR" dirty="0" err="1"/>
              <a:t>néowelfarisme</a:t>
            </a:r>
            <a:r>
              <a:rPr lang="fr-FR" dirty="0"/>
              <a:t> nuit à la cause animale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fr-FR" dirty="0"/>
              <a:t>La confrontation est contre-productive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fr-FR" dirty="0"/>
              <a:t>Il faut condamner le bris de vitrines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fr-FR" dirty="0"/>
              <a:t>Il faut s’assumer de gauche / anticapitalistes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fr-FR" dirty="0"/>
              <a:t>Il faut soutenir la viande in-vitro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fr-FR" dirty="0"/>
              <a:t>Mieux vaut une approche réductionniste qu’</a:t>
            </a:r>
            <a:r>
              <a:rPr lang="fr-FR" dirty="0" err="1"/>
              <a:t>abolitioniste</a:t>
            </a:r>
            <a:endParaRPr lang="fr-FR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fr-FR" dirty="0"/>
              <a:t>La </a:t>
            </a:r>
            <a:r>
              <a:rPr lang="fr-FR" dirty="0" err="1"/>
              <a:t>sentience</a:t>
            </a:r>
            <a:r>
              <a:rPr lang="fr-FR" dirty="0"/>
              <a:t> est la seule base éthique admissible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fr-FR" dirty="0"/>
              <a:t>Toute utilisation animale est mauvaise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fr-FR" dirty="0"/>
              <a:t>L’insémination des vaches est un viol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fr-FR" dirty="0"/>
              <a:t>Il est utile de parler d’esclavage animal et de comparer à la Shoah.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535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0" y="309350"/>
            <a:ext cx="9036496" cy="74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Facteur</a:t>
            </a:r>
            <a:r>
              <a:rPr lang="en-GB" dirty="0"/>
              <a:t> </a:t>
            </a:r>
            <a:r>
              <a:rPr lang="en-GB" dirty="0" err="1"/>
              <a:t>Multiplicatif</a:t>
            </a:r>
            <a:r>
              <a:rPr lang="en-GB" dirty="0"/>
              <a:t>: A la </a:t>
            </a:r>
            <a:r>
              <a:rPr lang="en-GB" dirty="0" err="1"/>
              <a:t>poubelle</a:t>
            </a:r>
            <a:r>
              <a:rPr lang="en-GB" dirty="0"/>
              <a:t> la </a:t>
            </a:r>
            <a:r>
              <a:rPr lang="en-GB" dirty="0" err="1"/>
              <a:t>stratégie</a:t>
            </a:r>
            <a:r>
              <a:rPr lang="en-GB" dirty="0"/>
              <a:t> </a:t>
            </a:r>
            <a:r>
              <a:rPr lang="en-GB" dirty="0" err="1"/>
              <a:t>véganiste</a:t>
            </a:r>
            <a:r>
              <a:rPr lang="en-GB" dirty="0"/>
              <a:t> ?</a:t>
            </a:r>
            <a:endParaRPr dirty="0"/>
          </a:p>
        </p:txBody>
      </p:sp>
      <p:sp>
        <p:nvSpPr>
          <p:cNvPr id="6" name="Shape 414"/>
          <p:cNvSpPr txBox="1">
            <a:spLocks/>
          </p:cNvSpPr>
          <p:nvPr/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b="1" dirty="0"/>
              <a:t>Arguments contre la stratégie </a:t>
            </a:r>
            <a:r>
              <a:rPr lang="fr-FR" b="1" dirty="0" err="1"/>
              <a:t>véganiste</a:t>
            </a:r>
            <a:r>
              <a:rPr lang="fr-FR" b="1" dirty="0"/>
              <a:t> :</a:t>
            </a:r>
          </a:p>
          <a:p>
            <a:r>
              <a:rPr lang="fr-FR" b="1" dirty="0"/>
              <a:t>Peut tendre à une fétichisation, un culte de l’impact personnel (pureté / cohérence)</a:t>
            </a:r>
            <a:endParaRPr lang="fr-FR" dirty="0"/>
          </a:p>
        </p:txBody>
      </p:sp>
      <p:pic>
        <p:nvPicPr>
          <p:cNvPr id="1026" name="Picture 2" descr="https://questionsdecomposent.files.wordpress.com/2018/01/fetichisation-graphique.jpg?w=656&amp;h=3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022" y="2348312"/>
            <a:ext cx="4507354" cy="209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questionsdecomposent.files.wordpress.com/2018/01/bandeau-fc3a9tichisation.jpg?w=656&amp;h=300&amp;crop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32" y="2355725"/>
            <a:ext cx="4839420" cy="221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47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 la </a:t>
            </a:r>
            <a:r>
              <a:rPr lang="en-GB" dirty="0" err="1"/>
              <a:t>poubelle</a:t>
            </a:r>
            <a:r>
              <a:rPr lang="en-GB" dirty="0"/>
              <a:t> la </a:t>
            </a:r>
            <a:r>
              <a:rPr lang="en-GB" dirty="0" err="1"/>
              <a:t>stratégie</a:t>
            </a:r>
            <a:r>
              <a:rPr lang="en-GB" dirty="0"/>
              <a:t> </a:t>
            </a:r>
            <a:r>
              <a:rPr lang="en-GB" dirty="0" err="1"/>
              <a:t>véganiste</a:t>
            </a:r>
            <a:r>
              <a:rPr lang="en-GB" dirty="0"/>
              <a:t> ?</a:t>
            </a:r>
            <a:endParaRPr dirty="0"/>
          </a:p>
        </p:txBody>
      </p:sp>
      <p:sp>
        <p:nvSpPr>
          <p:cNvPr id="6" name="Shape 414"/>
          <p:cNvSpPr txBox="1">
            <a:spLocks/>
          </p:cNvSpPr>
          <p:nvPr/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b="1" dirty="0"/>
              <a:t>Arguments contre la stratégie </a:t>
            </a:r>
            <a:r>
              <a:rPr lang="fr-FR" b="1" dirty="0" err="1"/>
              <a:t>véganiste</a:t>
            </a:r>
            <a:r>
              <a:rPr lang="fr-FR" b="1" dirty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Peut tendre à une fétichisation, un culte de l’impact personnel (pureté / cohérence)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Détourne du message principal et empêche le débat de société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Provoque la défense du « choix personnel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Culpabilisant, rend difficile l’indignation en augmentant l’effet boomerang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err="1"/>
              <a:t>Invisibilise</a:t>
            </a:r>
            <a:r>
              <a:rPr lang="fr-FR" sz="1800" dirty="0"/>
              <a:t> l’objectif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Le changement institutionnel (la pression sociale) change plus efficacement les comportements individuels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Peu d’exemple historiques de réussite (boycott du sucre antillais, free </a:t>
            </a:r>
            <a:r>
              <a:rPr lang="fr-FR" sz="1800" dirty="0" err="1"/>
              <a:t>produce</a:t>
            </a:r>
            <a:r>
              <a:rPr lang="fr-FR" sz="1800" dirty="0"/>
              <a:t> </a:t>
            </a:r>
            <a:r>
              <a:rPr lang="fr-FR" sz="1800" dirty="0" err="1"/>
              <a:t>movement</a:t>
            </a:r>
            <a:r>
              <a:rPr lang="fr-FR" sz="1800" dirty="0"/>
              <a:t>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Le changement social est mieux accepté :</a:t>
            </a:r>
            <a:br>
              <a:rPr lang="fr-FR" sz="1800" dirty="0"/>
            </a:br>
            <a:r>
              <a:rPr lang="fr-FR" sz="1800" dirty="0"/>
              <a:t>49%, 47% et 33% des adultes américains déclarent soutenir l'interdiction de l'élevage industriel, des abattoirs et de l’exploitation animale, respectivement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03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 la </a:t>
            </a:r>
            <a:r>
              <a:rPr lang="en-GB" dirty="0" err="1"/>
              <a:t>poubelle</a:t>
            </a:r>
            <a:r>
              <a:rPr lang="en-GB" dirty="0"/>
              <a:t> la </a:t>
            </a:r>
            <a:r>
              <a:rPr lang="en-GB" dirty="0" err="1"/>
              <a:t>stratégie</a:t>
            </a:r>
            <a:r>
              <a:rPr lang="en-GB" dirty="0"/>
              <a:t> </a:t>
            </a:r>
            <a:r>
              <a:rPr lang="en-GB" dirty="0" err="1"/>
              <a:t>véganiste</a:t>
            </a:r>
            <a:r>
              <a:rPr lang="en-GB" dirty="0"/>
              <a:t> ?</a:t>
            </a:r>
            <a:endParaRPr dirty="0"/>
          </a:p>
        </p:txBody>
      </p:sp>
      <p:sp>
        <p:nvSpPr>
          <p:cNvPr id="6" name="Shape 414"/>
          <p:cNvSpPr txBox="1">
            <a:spLocks/>
          </p:cNvSpPr>
          <p:nvPr/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800" b="1" dirty="0"/>
              <a:t>Arguments pour la stratégie </a:t>
            </a:r>
            <a:r>
              <a:rPr lang="fr-FR" sz="1800" b="1" dirty="0" err="1"/>
              <a:t>véganiste</a:t>
            </a:r>
            <a:r>
              <a:rPr lang="fr-FR" sz="1800" b="1" dirty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Le </a:t>
            </a:r>
            <a:r>
              <a:rPr lang="fr-FR" sz="1800" dirty="0" err="1"/>
              <a:t>véganisme</a:t>
            </a:r>
            <a:r>
              <a:rPr lang="fr-FR" sz="1800" dirty="0"/>
              <a:t> est plus acceptable médiatiquement que l’abolitionnisme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Objectif plus clair : go </a:t>
            </a:r>
            <a:r>
              <a:rPr lang="fr-FR" sz="1800" dirty="0" err="1"/>
              <a:t>végane</a:t>
            </a:r>
            <a:r>
              <a:rPr lang="fr-FR" sz="1800" dirty="0"/>
              <a:t> Vs stop </a:t>
            </a:r>
            <a:r>
              <a:rPr lang="fr-FR" sz="1800" dirty="0" err="1"/>
              <a:t>spécisme</a:t>
            </a:r>
            <a:r>
              <a:rPr lang="fr-FR" sz="1800" dirty="0"/>
              <a:t> ou mettons fins à l’exploitation animale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Les résultats sont plus évidents et encouragent le militantisme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La possibilité de faire tache d’huile : </a:t>
            </a:r>
          </a:p>
          <a:p>
            <a:pPr marL="285750" indent="-285750">
              <a:buFontTx/>
              <a:buChar char="-"/>
            </a:pPr>
            <a:r>
              <a:rPr lang="fr-FR" sz="1800" dirty="0"/>
              <a:t>en mettant en question la norme par son comportement, </a:t>
            </a:r>
          </a:p>
          <a:p>
            <a:pPr marL="285750" indent="-285750">
              <a:buFontTx/>
              <a:buChar char="-"/>
            </a:pPr>
            <a:r>
              <a:rPr lang="fr-FR" sz="1800" dirty="0"/>
              <a:t>en démontrant la faisabilité, </a:t>
            </a:r>
          </a:p>
          <a:p>
            <a:pPr marL="285750" indent="-285750">
              <a:buFontTx/>
              <a:buChar char="-"/>
            </a:pPr>
            <a:r>
              <a:rPr lang="fr-FR" sz="1800" dirty="0"/>
              <a:t>en donnant exemple, </a:t>
            </a:r>
          </a:p>
          <a:p>
            <a:pPr marL="285750" indent="-285750">
              <a:buFontTx/>
              <a:buChar char="-"/>
            </a:pPr>
            <a:r>
              <a:rPr lang="fr-FR" sz="1800" dirty="0"/>
              <a:t>en diminuant le rejet de la différence (normalisation), </a:t>
            </a:r>
          </a:p>
          <a:p>
            <a:pPr marL="285750" indent="-285750">
              <a:buFontTx/>
              <a:buChar char="-"/>
            </a:pPr>
            <a:r>
              <a:rPr lang="fr-FR" sz="1800" dirty="0"/>
              <a:t>en encourageant les productions alternatives (</a:t>
            </a:r>
            <a:r>
              <a:rPr lang="fr-FR" sz="1800" b="1" dirty="0"/>
              <a:t>comme le fait le </a:t>
            </a:r>
            <a:r>
              <a:rPr lang="fr-FR" sz="1800" b="1" dirty="0" err="1"/>
              <a:t>flexitarisme</a:t>
            </a:r>
            <a:r>
              <a:rPr lang="fr-FR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Le changement de comportement et de positionnement politique sont intimement liés (le </a:t>
            </a:r>
            <a:r>
              <a:rPr lang="fr-FR" sz="1800" dirty="0" err="1"/>
              <a:t>véganisme</a:t>
            </a:r>
            <a:r>
              <a:rPr lang="fr-FR" sz="1800" dirty="0"/>
              <a:t> mène au militantisme)</a:t>
            </a:r>
          </a:p>
          <a:p>
            <a:endParaRPr lang="fr-FR" dirty="0"/>
          </a:p>
          <a:p>
            <a:endParaRPr lang="fr-FR" dirty="0"/>
          </a:p>
          <a:p>
            <a:endParaRPr lang="fr-FR" b="1" dirty="0"/>
          </a:p>
          <a:p>
            <a:endParaRPr lang="fr-F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2B0A90-BC19-4C30-8F92-45ECCBD57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613"/>
            <a:ext cx="9077068" cy="471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41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 la </a:t>
            </a:r>
            <a:r>
              <a:rPr lang="en-GB" dirty="0" err="1"/>
              <a:t>poubelle</a:t>
            </a:r>
            <a:r>
              <a:rPr lang="en-GB" dirty="0"/>
              <a:t> la </a:t>
            </a:r>
            <a:r>
              <a:rPr lang="en-GB" dirty="0" err="1"/>
              <a:t>stratégie</a:t>
            </a:r>
            <a:r>
              <a:rPr lang="en-GB" dirty="0"/>
              <a:t> </a:t>
            </a:r>
            <a:r>
              <a:rPr lang="en-GB" dirty="0" err="1"/>
              <a:t>véganiste</a:t>
            </a:r>
            <a:r>
              <a:rPr lang="en-GB" dirty="0"/>
              <a:t> ?</a:t>
            </a:r>
            <a:endParaRPr dirty="0"/>
          </a:p>
        </p:txBody>
      </p:sp>
      <p:sp>
        <p:nvSpPr>
          <p:cNvPr id="6" name="Shape 414"/>
          <p:cNvSpPr txBox="1">
            <a:spLocks/>
          </p:cNvSpPr>
          <p:nvPr/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800" b="1" dirty="0"/>
              <a:t>Changement institutionnel Vs. interpersonnel : un faux dilemme ?</a:t>
            </a: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Le nombre de </a:t>
            </a:r>
            <a:r>
              <a:rPr lang="fr-FR" sz="1800" dirty="0" err="1"/>
              <a:t>véganes</a:t>
            </a:r>
            <a:r>
              <a:rPr lang="fr-FR" sz="1800" dirty="0"/>
              <a:t> et leur impact sur l’opinion publique influe sur l’acceptation par les institutions.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Nous avons besoin de militantes pour influer sur les institutions. Augmenter le nombre de militantes permet d’augmenter la pression sur les institutions.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A un moment, il s’agit de toute façon de convaincre les personnes en situation de décision dans ces institutions.</a:t>
            </a:r>
          </a:p>
          <a:p>
            <a:endParaRPr lang="fr-FR" dirty="0"/>
          </a:p>
          <a:p>
            <a:endParaRPr lang="fr-FR" b="1" dirty="0"/>
          </a:p>
          <a:p>
            <a:endParaRPr lang="fr-FR" dirty="0"/>
          </a:p>
        </p:txBody>
      </p:sp>
      <p:sp>
        <p:nvSpPr>
          <p:cNvPr id="4" name="Shape 92"/>
          <p:cNvSpPr txBox="1">
            <a:spLocks/>
          </p:cNvSpPr>
          <p:nvPr/>
        </p:nvSpPr>
        <p:spPr>
          <a:xfrm>
            <a:off x="321900" y="3891508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2400" dirty="0"/>
              <a:t>La stratégie </a:t>
            </a:r>
            <a:r>
              <a:rPr lang="fr-FR" sz="2400" dirty="0" err="1"/>
              <a:t>véganiste</a:t>
            </a:r>
            <a:r>
              <a:rPr lang="fr-FR" sz="2400" dirty="0"/>
              <a:t> proposée ici ne vise pas à créer des boycotteuses mais des militantes.</a:t>
            </a:r>
          </a:p>
        </p:txBody>
      </p:sp>
    </p:spTree>
    <p:extLst>
      <p:ext uri="{BB962C8B-B14F-4D97-AF65-F5344CB8AC3E}">
        <p14:creationId xmlns:p14="http://schemas.microsoft.com/office/powerpoint/2010/main" val="395255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2136</Words>
  <Application>Microsoft Office PowerPoint</Application>
  <PresentationFormat>Affichage à l'écran (16:9)</PresentationFormat>
  <Paragraphs>208</Paragraphs>
  <Slides>54</Slides>
  <Notes>54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8" baseType="lpstr">
      <vt:lpstr>Source Code Pro</vt:lpstr>
      <vt:lpstr>Amatic SC</vt:lpstr>
      <vt:lpstr>Arial</vt:lpstr>
      <vt:lpstr>Beach Day</vt:lpstr>
      <vt:lpstr>Optimiser sa communication militante</vt:lpstr>
      <vt:lpstr>Lorsque vous voyez ce carré, c’est à vous de jouer !</vt:lpstr>
      <vt:lpstr>Ciblage </vt:lpstr>
      <vt:lpstr>Facteur Additionnel: impacts individuels</vt:lpstr>
      <vt:lpstr>Difficulté: rechercher le moindre effort</vt:lpstr>
      <vt:lpstr>Facteur Multiplicatif: A la poubelle la stratégie véganiste ?</vt:lpstr>
      <vt:lpstr>A la poubelle la stratégie véganiste ?</vt:lpstr>
      <vt:lpstr>A la poubelle la stratégie véganiste ?</vt:lpstr>
      <vt:lpstr>A la poubelle la stratégie véganiste ?</vt:lpstr>
      <vt:lpstr>Facteur Multiplicatif: changement social</vt:lpstr>
      <vt:lpstr>Facteur Multiplicatif</vt:lpstr>
      <vt:lpstr>Modèle des stades du changement</vt:lpstr>
      <vt:lpstr>Faciliter l’acceptation: Motivation &amp; effort</vt:lpstr>
      <vt:lpstr>Motivation &amp; effort: Le tube de dentifrice</vt:lpstr>
      <vt:lpstr>Motivation &amp; effort: Le step by step</vt:lpstr>
      <vt:lpstr>La façon dont vous avez changé n’est pas la façon dont on doit changer  </vt:lpstr>
      <vt:lpstr>Comment feriez-vous pour changer un comportement ?</vt:lpstr>
      <vt:lpstr>“Il faut rechercher ce qui fonctionne déjà”</vt:lpstr>
      <vt:lpstr>Convaincre “Faire passer ses idées”</vt:lpstr>
      <vt:lpstr>Qui sait déjà comment changer nos comportements?</vt:lpstr>
      <vt:lpstr>Présentation PowerPoint</vt:lpstr>
      <vt:lpstr>Présentation PowerPoint</vt:lpstr>
      <vt:lpstr>Est-il éthique de manipuler ?</vt:lpstr>
      <vt:lpstr>Est-il éthique d’influencer ?</vt:lpstr>
      <vt:lpstr>Influencer l’autre</vt:lpstr>
      <vt:lpstr>Que se passe-t-il lorsque vous essayez de convaincre?</vt:lpstr>
      <vt:lpstr>Pourquoi eviter la polarisation ?</vt:lpstr>
      <vt:lpstr>Changer d’opinion, c’est dur !</vt:lpstr>
      <vt:lpstr>La légendaire mauvaise foi carniste</vt:lpstr>
      <vt:lpstr>La légendaire mauvaise foi carniste</vt:lpstr>
      <vt:lpstr>Présentation PowerPoint</vt:lpstr>
      <vt:lpstr>Présentation PowerPoint</vt:lpstr>
      <vt:lpstr>Cherry picking</vt:lpstr>
      <vt:lpstr>Cherry picking : nous aussi </vt:lpstr>
      <vt:lpstr>Test de la mauvaise foi : Spécisme</vt:lpstr>
      <vt:lpstr>Test de la mauvaise foi : végétarisme</vt:lpstr>
      <vt:lpstr>Test de la mauvaise foi : Welfarisme</vt:lpstr>
      <vt:lpstr>Comment eviter la polarisation</vt:lpstr>
      <vt:lpstr>Quelques “astuces” pour éviter la polarisation</vt:lpstr>
      <vt:lpstr>Autorisez vous à douter, à ne pas savoir !    On est plus convaincant lorsqu’on admet : - que l'on ne sait pas tout  - que les arguments et questions posées sont intéressantes </vt:lpstr>
      <vt:lpstr>Attribuer le changement à l’interlocuteur</vt:lpstr>
      <vt:lpstr>Attribuer le changement à l’interlocuteur</vt:lpstr>
      <vt:lpstr>“Tu nuis à ta causes”</vt:lpstr>
      <vt:lpstr>Quelles attitudes ou communications peuvent nuire ?</vt:lpstr>
      <vt:lpstr>Comment nuire à la cause animale ?</vt:lpstr>
      <vt:lpstr>Motivation &amp; effort : l’impact de l’opinion publique</vt:lpstr>
      <vt:lpstr>L’opinion publique ne se résume pas à un nombre d’individus ayant une opinion,  mais de leur capacité à se faire entendre.</vt:lpstr>
      <vt:lpstr>La bonne stratégie au bon moment </vt:lpstr>
      <vt:lpstr>Faire diminuer la pente: Éviter le rejet idéologique réactionnaire</vt:lpstr>
      <vt:lpstr>Sachez vous arrêter au bon moment</vt:lpstr>
      <vt:lpstr>Pour aller plus loin</vt:lpstr>
      <vt:lpstr>Ateliers pratiques</vt:lpstr>
      <vt:lpstr>L’opinion publique ne se résume pas à un nombre d’individus ayant une opinion, mais de leur capacité à se faire entendre.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“déclic”</dc:title>
  <cp:lastModifiedBy>Joseph Jaccaz</cp:lastModifiedBy>
  <cp:revision>33</cp:revision>
  <dcterms:modified xsi:type="dcterms:W3CDTF">2018-08-09T10:10:31Z</dcterms:modified>
</cp:coreProperties>
</file>