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</p:sldIdLst>
  <p:sldSz cy="5143500" cx="9144000"/>
  <p:notesSz cx="6858000" cy="9144000"/>
  <p:embeddedFontLst>
    <p:embeddedFont>
      <p:font typeface="Oswald"/>
      <p:regular r:id="rId47"/>
      <p:bold r:id="rId48"/>
    </p:embeddedFont>
    <p:embeddedFont>
      <p:font typeface="Comfortaa"/>
      <p:regular r:id="rId49"/>
      <p:bold r:id="rId5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font" Target="fonts/Oswald-bold.fntdata"/><Relationship Id="rId47" Type="http://schemas.openxmlformats.org/officeDocument/2006/relationships/font" Target="fonts/Oswald-regular.fntdata"/><Relationship Id="rId49" Type="http://schemas.openxmlformats.org/officeDocument/2006/relationships/font" Target="fonts/Comfortaa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0" Type="http://schemas.openxmlformats.org/officeDocument/2006/relationships/font" Target="fonts/Comfortaa-bold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e6c03b8ad_1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e6c03b8ad_1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e6c03b8ad_1_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e6c03b8ad_1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ddfea96c3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3ddfea96c3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e6c03b8ad_1_1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3e6c03b8ad_1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e6c03b8ad_1_1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e6c03b8ad_1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ddfea96c3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ddfea96c3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ddfea96c3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3ddfea96c3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ddfea96c3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3ddfea96c3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ddfea96c3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3ddfea96c3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e6c03b8ad_1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3e6c03b8ad_1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8d015d9d2_1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8d015d9d2_1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ddfea96c3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3ddfea96c3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3ddfea96c3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3ddfea96c3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ddfea96c3_0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3ddfea96c3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3ddfea96c3_0_1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3ddfea96c3_0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ddfea96c3_0_1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3ddfea96c3_0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e6c03b8ad_1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3e6c03b8ad_1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3ddfea96c3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3ddfea96c3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3ddfea96c3_0_2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3ddfea96c3_0_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3ddfea96c3_0_2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3ddfea96c3_0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3ddfea96c3_0_2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3ddfea96c3_0_2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e6c03b8ad_1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e6c03b8ad_1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ddfea96c3_0_2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3ddfea96c3_0_2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3ddfea96c3_0_2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3ddfea96c3_0_2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3e6c03b8ad_1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3e6c03b8ad_1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3ddfea96c3_0_2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3ddfea96c3_0_2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3ddfea96c3_0_3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3ddfea96c3_0_3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3ddfea96c3_0_3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3ddfea96c3_0_3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3ddfea96c3_0_3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3ddfea96c3_0_3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3de77a05fb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3de77a05fb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3de77a05fb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3de77a05fb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3de77a05fb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3de77a05fb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e6c03b8ad_1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e6c03b8ad_1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3ea556c07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3ea556c07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3ea556c07c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3ea556c07c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3ea556c07c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Google Shape;547;g3ea556c07c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e6c03b8ad_1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e6c03b8ad_1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e6c03b8ad_1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e6c03b8ad_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e6c03b8ad_1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e6c03b8ad_1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e6c03b8ad_1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e6c03b8ad_1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e6c03b8ad_1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e6c03b8ad_1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Relationship Id="rId4" Type="http://schemas.openxmlformats.org/officeDocument/2006/relationships/image" Target="../media/image10.jpg"/><Relationship Id="rId5" Type="http://schemas.openxmlformats.org/officeDocument/2006/relationships/image" Target="../media/image28.png"/><Relationship Id="rId6" Type="http://schemas.openxmlformats.org/officeDocument/2006/relationships/image" Target="../media/image14.jpg"/></Relationships>
</file>

<file path=ppt/slides/_rels/slide11.xml.rels><?xml version="1.0" encoding="UTF-8" standalone="yes"?><Relationships xmlns="http://schemas.openxmlformats.org/package/2006/relationships"><Relationship Id="rId11" Type="http://schemas.openxmlformats.org/officeDocument/2006/relationships/image" Target="../media/image20.gif"/><Relationship Id="rId10" Type="http://schemas.openxmlformats.org/officeDocument/2006/relationships/image" Target="../media/image16.jpg"/><Relationship Id="rId13" Type="http://schemas.openxmlformats.org/officeDocument/2006/relationships/image" Target="../media/image15.jpg"/><Relationship Id="rId12" Type="http://schemas.openxmlformats.org/officeDocument/2006/relationships/image" Target="../media/image42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Relationship Id="rId4" Type="http://schemas.openxmlformats.org/officeDocument/2006/relationships/image" Target="../media/image18.jpg"/><Relationship Id="rId9" Type="http://schemas.openxmlformats.org/officeDocument/2006/relationships/image" Target="../media/image25.png"/><Relationship Id="rId15" Type="http://schemas.openxmlformats.org/officeDocument/2006/relationships/image" Target="../media/image19.jpg"/><Relationship Id="rId14" Type="http://schemas.openxmlformats.org/officeDocument/2006/relationships/image" Target="../media/image24.png"/><Relationship Id="rId5" Type="http://schemas.openxmlformats.org/officeDocument/2006/relationships/image" Target="../media/image23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10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Relationship Id="rId4" Type="http://schemas.openxmlformats.org/officeDocument/2006/relationships/image" Target="../media/image29.png"/><Relationship Id="rId5" Type="http://schemas.openxmlformats.org/officeDocument/2006/relationships/image" Target="../media/image35.png"/><Relationship Id="rId6" Type="http://schemas.openxmlformats.org/officeDocument/2006/relationships/image" Target="../media/image22.png"/><Relationship Id="rId7" Type="http://schemas.openxmlformats.org/officeDocument/2006/relationships/image" Target="../media/image31.png"/><Relationship Id="rId8" Type="http://schemas.openxmlformats.org/officeDocument/2006/relationships/image" Target="../media/image3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Relationship Id="rId4" Type="http://schemas.openxmlformats.org/officeDocument/2006/relationships/image" Target="../media/image9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Relationship Id="rId4" Type="http://schemas.openxmlformats.org/officeDocument/2006/relationships/image" Target="../media/image30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Relationship Id="rId4" Type="http://schemas.openxmlformats.org/officeDocument/2006/relationships/image" Target="../media/image3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png"/><Relationship Id="rId4" Type="http://schemas.openxmlformats.org/officeDocument/2006/relationships/image" Target="../media/image34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png"/><Relationship Id="rId4" Type="http://schemas.openxmlformats.org/officeDocument/2006/relationships/image" Target="../media/image38.png"/><Relationship Id="rId5" Type="http://schemas.openxmlformats.org/officeDocument/2006/relationships/image" Target="../media/image9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png"/><Relationship Id="rId4" Type="http://schemas.openxmlformats.org/officeDocument/2006/relationships/image" Target="../media/image99.jpg"/><Relationship Id="rId5" Type="http://schemas.openxmlformats.org/officeDocument/2006/relationships/image" Target="../media/image45.png"/><Relationship Id="rId6" Type="http://schemas.openxmlformats.org/officeDocument/2006/relationships/image" Target="../media/image33.jpg"/><Relationship Id="rId7" Type="http://schemas.openxmlformats.org/officeDocument/2006/relationships/image" Target="../media/image43.png"/><Relationship Id="rId8" Type="http://schemas.openxmlformats.org/officeDocument/2006/relationships/image" Target="../media/image6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png"/><Relationship Id="rId4" Type="http://schemas.openxmlformats.org/officeDocument/2006/relationships/image" Target="../media/image5.jpg"/><Relationship Id="rId5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3.png"/><Relationship Id="rId4" Type="http://schemas.openxmlformats.org/officeDocument/2006/relationships/image" Target="../media/image39.png"/><Relationship Id="rId5" Type="http://schemas.openxmlformats.org/officeDocument/2006/relationships/image" Target="../media/image100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3.png"/><Relationship Id="rId4" Type="http://schemas.openxmlformats.org/officeDocument/2006/relationships/image" Target="../media/image81.png"/><Relationship Id="rId5" Type="http://schemas.openxmlformats.org/officeDocument/2006/relationships/image" Target="../media/image9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3.png"/><Relationship Id="rId4" Type="http://schemas.openxmlformats.org/officeDocument/2006/relationships/image" Target="../media/image8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3.png"/><Relationship Id="rId4" Type="http://schemas.openxmlformats.org/officeDocument/2006/relationships/image" Target="../media/image36.jpg"/><Relationship Id="rId5" Type="http://schemas.openxmlformats.org/officeDocument/2006/relationships/image" Target="../media/image5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3.png"/><Relationship Id="rId4" Type="http://schemas.openxmlformats.org/officeDocument/2006/relationships/image" Target="../media/image6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3.png"/><Relationship Id="rId4" Type="http://schemas.openxmlformats.org/officeDocument/2006/relationships/image" Target="../media/image50.png"/><Relationship Id="rId9" Type="http://schemas.openxmlformats.org/officeDocument/2006/relationships/image" Target="../media/image51.png"/><Relationship Id="rId5" Type="http://schemas.openxmlformats.org/officeDocument/2006/relationships/image" Target="../media/image41.jpg"/><Relationship Id="rId6" Type="http://schemas.openxmlformats.org/officeDocument/2006/relationships/image" Target="../media/image54.jpg"/><Relationship Id="rId7" Type="http://schemas.openxmlformats.org/officeDocument/2006/relationships/image" Target="../media/image40.jpg"/><Relationship Id="rId8" Type="http://schemas.openxmlformats.org/officeDocument/2006/relationships/image" Target="../media/image4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3.png"/><Relationship Id="rId4" Type="http://schemas.openxmlformats.org/officeDocument/2006/relationships/image" Target="../media/image44.png"/><Relationship Id="rId5" Type="http://schemas.openxmlformats.org/officeDocument/2006/relationships/image" Target="../media/image46.jpg"/><Relationship Id="rId6" Type="http://schemas.openxmlformats.org/officeDocument/2006/relationships/image" Target="../media/image5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3.png"/><Relationship Id="rId4" Type="http://schemas.openxmlformats.org/officeDocument/2006/relationships/image" Target="../media/image4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3.png"/><Relationship Id="rId4" Type="http://schemas.openxmlformats.org/officeDocument/2006/relationships/image" Target="../media/image5.jpg"/><Relationship Id="rId5" Type="http://schemas.openxmlformats.org/officeDocument/2006/relationships/image" Target="../media/image12.png"/><Relationship Id="rId6" Type="http://schemas.openxmlformats.org/officeDocument/2006/relationships/image" Target="../media/image49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Relationship Id="rId4" Type="http://schemas.openxmlformats.org/officeDocument/2006/relationships/image" Target="../media/image1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3.png"/><Relationship Id="rId4" Type="http://schemas.openxmlformats.org/officeDocument/2006/relationships/image" Target="../media/image57.png"/><Relationship Id="rId5" Type="http://schemas.openxmlformats.org/officeDocument/2006/relationships/image" Target="../media/image2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3.png"/><Relationship Id="rId4" Type="http://schemas.openxmlformats.org/officeDocument/2006/relationships/image" Target="../media/image3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3.png"/><Relationship Id="rId4" Type="http://schemas.openxmlformats.org/officeDocument/2006/relationships/image" Target="../media/image52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3.png"/><Relationship Id="rId4" Type="http://schemas.openxmlformats.org/officeDocument/2006/relationships/image" Target="../media/image90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3.png"/><Relationship Id="rId4" Type="http://schemas.openxmlformats.org/officeDocument/2006/relationships/image" Target="../media/image59.jpg"/></Relationships>
</file>

<file path=ppt/slides/_rels/slide35.xml.rels><?xml version="1.0" encoding="UTF-8" standalone="yes"?><Relationships xmlns="http://schemas.openxmlformats.org/package/2006/relationships"><Relationship Id="rId20" Type="http://schemas.openxmlformats.org/officeDocument/2006/relationships/image" Target="../media/image75.png"/><Relationship Id="rId22" Type="http://schemas.openxmlformats.org/officeDocument/2006/relationships/image" Target="../media/image80.png"/><Relationship Id="rId21" Type="http://schemas.openxmlformats.org/officeDocument/2006/relationships/image" Target="../media/image77.png"/><Relationship Id="rId24" Type="http://schemas.openxmlformats.org/officeDocument/2006/relationships/image" Target="../media/image78.png"/><Relationship Id="rId23" Type="http://schemas.openxmlformats.org/officeDocument/2006/relationships/image" Target="../media/image7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3.png"/><Relationship Id="rId4" Type="http://schemas.openxmlformats.org/officeDocument/2006/relationships/image" Target="../media/image58.png"/><Relationship Id="rId9" Type="http://schemas.openxmlformats.org/officeDocument/2006/relationships/image" Target="../media/image61.png"/><Relationship Id="rId26" Type="http://schemas.openxmlformats.org/officeDocument/2006/relationships/image" Target="../media/image41.jpg"/><Relationship Id="rId25" Type="http://schemas.openxmlformats.org/officeDocument/2006/relationships/image" Target="../media/image88.png"/><Relationship Id="rId28" Type="http://schemas.openxmlformats.org/officeDocument/2006/relationships/image" Target="../media/image48.png"/><Relationship Id="rId27" Type="http://schemas.openxmlformats.org/officeDocument/2006/relationships/image" Target="../media/image40.jpg"/><Relationship Id="rId5" Type="http://schemas.openxmlformats.org/officeDocument/2006/relationships/image" Target="../media/image56.png"/><Relationship Id="rId6" Type="http://schemas.openxmlformats.org/officeDocument/2006/relationships/image" Target="../media/image70.png"/><Relationship Id="rId29" Type="http://schemas.openxmlformats.org/officeDocument/2006/relationships/image" Target="../media/image51.png"/><Relationship Id="rId7" Type="http://schemas.openxmlformats.org/officeDocument/2006/relationships/image" Target="../media/image60.png"/><Relationship Id="rId8" Type="http://schemas.openxmlformats.org/officeDocument/2006/relationships/image" Target="../media/image71.png"/><Relationship Id="rId31" Type="http://schemas.openxmlformats.org/officeDocument/2006/relationships/image" Target="../media/image82.jpg"/><Relationship Id="rId30" Type="http://schemas.openxmlformats.org/officeDocument/2006/relationships/image" Target="../media/image15.jpg"/><Relationship Id="rId11" Type="http://schemas.openxmlformats.org/officeDocument/2006/relationships/image" Target="../media/image63.png"/><Relationship Id="rId10" Type="http://schemas.openxmlformats.org/officeDocument/2006/relationships/image" Target="../media/image64.png"/><Relationship Id="rId13" Type="http://schemas.openxmlformats.org/officeDocument/2006/relationships/image" Target="../media/image67.png"/><Relationship Id="rId12" Type="http://schemas.openxmlformats.org/officeDocument/2006/relationships/image" Target="../media/image65.png"/><Relationship Id="rId15" Type="http://schemas.openxmlformats.org/officeDocument/2006/relationships/image" Target="../media/image69.png"/><Relationship Id="rId14" Type="http://schemas.openxmlformats.org/officeDocument/2006/relationships/image" Target="../media/image66.png"/><Relationship Id="rId17" Type="http://schemas.openxmlformats.org/officeDocument/2006/relationships/image" Target="../media/image72.png"/><Relationship Id="rId16" Type="http://schemas.openxmlformats.org/officeDocument/2006/relationships/image" Target="../media/image74.png"/><Relationship Id="rId19" Type="http://schemas.openxmlformats.org/officeDocument/2006/relationships/image" Target="../media/image76.png"/><Relationship Id="rId18" Type="http://schemas.openxmlformats.org/officeDocument/2006/relationships/image" Target="../media/image7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3.png"/><Relationship Id="rId4" Type="http://schemas.openxmlformats.org/officeDocument/2006/relationships/image" Target="../media/image101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94.png"/><Relationship Id="rId4" Type="http://schemas.openxmlformats.org/officeDocument/2006/relationships/image" Target="../media/image84.jpg"/><Relationship Id="rId5" Type="http://schemas.openxmlformats.org/officeDocument/2006/relationships/image" Target="../media/image91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94.png"/><Relationship Id="rId4" Type="http://schemas.openxmlformats.org/officeDocument/2006/relationships/hyperlink" Target="http://www.stopgavagesuisse.ch" TargetMode="External"/><Relationship Id="rId5" Type="http://schemas.openxmlformats.org/officeDocument/2006/relationships/hyperlink" Target="mailto:info@stopgavagesuisse.ch" TargetMode="External"/><Relationship Id="rId6" Type="http://schemas.openxmlformats.org/officeDocument/2006/relationships/image" Target="../media/image86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94.png"/><Relationship Id="rId4" Type="http://schemas.openxmlformats.org/officeDocument/2006/relationships/hyperlink" Target="http://www.stopgavagesuisse.ch" TargetMode="External"/><Relationship Id="rId5" Type="http://schemas.openxmlformats.org/officeDocument/2006/relationships/hyperlink" Target="mailto:info@stopgavagesuisse.ch" TargetMode="External"/><Relationship Id="rId6" Type="http://schemas.openxmlformats.org/officeDocument/2006/relationships/image" Target="../media/image9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2.jpg"/><Relationship Id="rId5" Type="http://schemas.openxmlformats.org/officeDocument/2006/relationships/image" Target="../media/image4.jpg"/><Relationship Id="rId6" Type="http://schemas.openxmlformats.org/officeDocument/2006/relationships/image" Target="../media/image11.jpg"/><Relationship Id="rId7" Type="http://schemas.openxmlformats.org/officeDocument/2006/relationships/image" Target="../media/image3.jpg"/><Relationship Id="rId8" Type="http://schemas.openxmlformats.org/officeDocument/2006/relationships/image" Target="../media/image6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92.png"/><Relationship Id="rId4" Type="http://schemas.openxmlformats.org/officeDocument/2006/relationships/image" Target="../media/image85.jpg"/><Relationship Id="rId5" Type="http://schemas.openxmlformats.org/officeDocument/2006/relationships/image" Target="../media/image93.png"/><Relationship Id="rId6" Type="http://schemas.openxmlformats.org/officeDocument/2006/relationships/image" Target="../media/image89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92.png"/><Relationship Id="rId4" Type="http://schemas.openxmlformats.org/officeDocument/2006/relationships/image" Target="../media/image9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5.jpg"/><Relationship Id="rId5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8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Relationship Id="rId4" Type="http://schemas.openxmlformats.org/officeDocument/2006/relationships/image" Target="../media/image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Relationship Id="rId4" Type="http://schemas.openxmlformats.org/officeDocument/2006/relationships/image" Target="../media/image9.jpg"/><Relationship Id="rId5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50825" y="592175"/>
            <a:ext cx="8520600" cy="69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2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Association Stop Gavage Suisse</a:t>
            </a:r>
            <a:endParaRPr sz="42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430800" y="3552827"/>
            <a:ext cx="8282400" cy="62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description du projet à travers les SMART Goals</a:t>
            </a:r>
            <a:endParaRPr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5191800" y="4878675"/>
            <a:ext cx="39522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Estivales</a:t>
            </a:r>
            <a:r>
              <a:rPr lang="fr" sz="12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 de la question animale - L’Arbresle - 05.08.2018 </a:t>
            </a:r>
            <a:endParaRPr sz="12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descr="logo_stop_gavage.png" id="57" name="Google Shape;5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7986" y="1435162"/>
            <a:ext cx="2326275" cy="1968375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1281438" y="4443300"/>
            <a:ext cx="6581100" cy="3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Jérôme Dumarty</a:t>
            </a:r>
            <a:endParaRPr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S</a:t>
            </a:r>
            <a:r>
              <a:rPr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pecific / Spécifique</a:t>
            </a:r>
            <a:endParaRPr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51" name="Google Shape;151;p22"/>
          <p:cNvSpPr txBox="1"/>
          <p:nvPr/>
        </p:nvSpPr>
        <p:spPr>
          <a:xfrm>
            <a:off x="311700" y="1017725"/>
            <a:ext cx="8086800" cy="4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Pourquoi cet objectif est-il important? 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descr="logo_stop_gavage.png" id="152" name="Google Shape;15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4236" y="372498"/>
            <a:ext cx="762537" cy="645225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2"/>
          <p:cNvSpPr txBox="1"/>
          <p:nvPr/>
        </p:nvSpPr>
        <p:spPr>
          <a:xfrm>
            <a:off x="5191800" y="4878675"/>
            <a:ext cx="39522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Estivales de la question animale - L’Arbresle - 05.08.2018 </a:t>
            </a:r>
            <a:endParaRPr sz="12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54" name="Google Shape;154;p22"/>
          <p:cNvSpPr txBox="1"/>
          <p:nvPr/>
        </p:nvSpPr>
        <p:spPr>
          <a:xfrm>
            <a:off x="528600" y="4144850"/>
            <a:ext cx="8086800" cy="4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La Suisse est le deuxième pays après le Japon vers lequel la France exporte du foie gras.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55" name="Google Shape;15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76613" y="1728800"/>
            <a:ext cx="2390775" cy="191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8600" y="1628775"/>
            <a:ext cx="2162175" cy="211455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2"/>
          <p:cNvSpPr/>
          <p:nvPr/>
        </p:nvSpPr>
        <p:spPr>
          <a:xfrm>
            <a:off x="2511000" y="2025000"/>
            <a:ext cx="1606509" cy="283501"/>
          </a:xfrm>
          <a:custGeom>
            <a:pathLst>
              <a:path extrusionOk="0" h="33690" w="118365">
                <a:moveTo>
                  <a:pt x="0" y="33690"/>
                </a:moveTo>
                <a:cubicBezTo>
                  <a:pt x="9111" y="28095"/>
                  <a:pt x="34936" y="1050"/>
                  <a:pt x="54663" y="117"/>
                </a:cubicBezTo>
                <a:cubicBezTo>
                  <a:pt x="74391" y="-816"/>
                  <a:pt x="107748" y="23431"/>
                  <a:pt x="118365" y="28094"/>
                </a:cubicBezTo>
              </a:path>
            </a:pathLst>
          </a:cu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158" name="Google Shape;158;p22"/>
          <p:cNvSpPr txBox="1"/>
          <p:nvPr/>
        </p:nvSpPr>
        <p:spPr>
          <a:xfrm>
            <a:off x="3878400" y="1728800"/>
            <a:ext cx="351000" cy="45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FF0000"/>
                </a:solidFill>
              </a:rPr>
              <a:t>2</a:t>
            </a:r>
            <a:endParaRPr b="1" sz="2400">
              <a:solidFill>
                <a:srgbClr val="FF0000"/>
              </a:solidFill>
            </a:endParaRPr>
          </a:p>
        </p:txBody>
      </p:sp>
      <p:pic>
        <p:nvPicPr>
          <p:cNvPr id="159" name="Google Shape;159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98325" y="1881175"/>
            <a:ext cx="2838450" cy="16097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60" name="Google Shape;160;p22"/>
          <p:cNvSpPr/>
          <p:nvPr/>
        </p:nvSpPr>
        <p:spPr>
          <a:xfrm>
            <a:off x="2477250" y="1417125"/>
            <a:ext cx="4099746" cy="797064"/>
          </a:xfrm>
          <a:custGeom>
            <a:pathLst>
              <a:path extrusionOk="0" h="50059" w="249642">
                <a:moveTo>
                  <a:pt x="0" y="37577"/>
                </a:moveTo>
                <a:cubicBezTo>
                  <a:pt x="21306" y="31336"/>
                  <a:pt x="86227" y="-1950"/>
                  <a:pt x="127834" y="130"/>
                </a:cubicBezTo>
                <a:cubicBezTo>
                  <a:pt x="169441" y="2210"/>
                  <a:pt x="229341" y="41738"/>
                  <a:pt x="249642" y="50059"/>
                </a:cubicBezTo>
              </a:path>
            </a:pathLst>
          </a:cu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161" name="Google Shape;161;p22"/>
          <p:cNvSpPr txBox="1"/>
          <p:nvPr/>
        </p:nvSpPr>
        <p:spPr>
          <a:xfrm>
            <a:off x="6336600" y="1571400"/>
            <a:ext cx="351000" cy="45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FF0000"/>
                </a:solidFill>
              </a:rPr>
              <a:t>1</a:t>
            </a:r>
            <a:endParaRPr b="1" sz="24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S</a:t>
            </a:r>
            <a:r>
              <a:rPr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pecific / Spécifique</a:t>
            </a:r>
            <a:endParaRPr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67" name="Google Shape;167;p23"/>
          <p:cNvSpPr txBox="1"/>
          <p:nvPr/>
        </p:nvSpPr>
        <p:spPr>
          <a:xfrm>
            <a:off x="311700" y="1017725"/>
            <a:ext cx="8086800" cy="4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Qui est impliqué?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descr="logo_stop_gavage.png" id="168" name="Google Shape;16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4236" y="372498"/>
            <a:ext cx="762537" cy="645225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3"/>
          <p:cNvSpPr txBox="1"/>
          <p:nvPr/>
        </p:nvSpPr>
        <p:spPr>
          <a:xfrm>
            <a:off x="5191800" y="4878675"/>
            <a:ext cx="39522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Estivales de la question animale - L’Arbresle - 05.08.2018 </a:t>
            </a:r>
            <a:endParaRPr sz="12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70" name="Google Shape;170;p23"/>
          <p:cNvSpPr txBox="1"/>
          <p:nvPr/>
        </p:nvSpPr>
        <p:spPr>
          <a:xfrm>
            <a:off x="528600" y="4297250"/>
            <a:ext cx="8086800" cy="7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Distributeurs, restaurateurs, consommateurs, paysans, associations animalistes, les politiques, </a:t>
            </a: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l’administration, etc.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71" name="Google Shape;17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64175" y="1201150"/>
            <a:ext cx="2157375" cy="951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9737" y="1577013"/>
            <a:ext cx="1612225" cy="30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75603" y="1288936"/>
            <a:ext cx="1413758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9725" y="3714525"/>
            <a:ext cx="1714375" cy="41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44775" y="2921525"/>
            <a:ext cx="2118426" cy="141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49717" y="1982042"/>
            <a:ext cx="1714375" cy="387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49721" y="2473575"/>
            <a:ext cx="1714375" cy="1147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731173" y="2166350"/>
            <a:ext cx="2302601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740850" y="3597814"/>
            <a:ext cx="1339875" cy="530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731168" y="2921518"/>
            <a:ext cx="1729764" cy="55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731175" y="3429173"/>
            <a:ext cx="860395" cy="86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373629" y="1982050"/>
            <a:ext cx="1729751" cy="1297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S</a:t>
            </a:r>
            <a:r>
              <a:rPr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pecific / Spécifique</a:t>
            </a:r>
            <a:endParaRPr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88" name="Google Shape;188;p24"/>
          <p:cNvSpPr txBox="1"/>
          <p:nvPr/>
        </p:nvSpPr>
        <p:spPr>
          <a:xfrm>
            <a:off x="311700" y="1017725"/>
            <a:ext cx="8086800" cy="4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Qui est impliqué?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descr="logo_stop_gavage.png" id="189" name="Google Shape;18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4236" y="372498"/>
            <a:ext cx="762537" cy="645225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4"/>
          <p:cNvSpPr txBox="1"/>
          <p:nvPr/>
        </p:nvSpPr>
        <p:spPr>
          <a:xfrm>
            <a:off x="5191800" y="4878675"/>
            <a:ext cx="39522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Estivales de la question animale - L’Arbresle - 05.08.2018 </a:t>
            </a:r>
            <a:endParaRPr sz="12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91" name="Google Shape;191;p24"/>
          <p:cNvSpPr txBox="1"/>
          <p:nvPr/>
        </p:nvSpPr>
        <p:spPr>
          <a:xfrm>
            <a:off x="528600" y="4297250"/>
            <a:ext cx="8086800" cy="7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Il faut aussi compter avec des acteurs étrangers et internationaux : l’OMC, l’Union Européenne et le Conseil de l’Europe, la France et la Hongrie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92" name="Google Shape;19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68550" y="2131088"/>
            <a:ext cx="1406159" cy="88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54750" y="1514475"/>
            <a:ext cx="2162175" cy="211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86050" y="1509725"/>
            <a:ext cx="1761000" cy="1121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2400" y="1528775"/>
            <a:ext cx="1924050" cy="238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686048" y="2887050"/>
            <a:ext cx="1761009" cy="141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S</a:t>
            </a:r>
            <a:r>
              <a:rPr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pecific / Spécifique</a:t>
            </a:r>
            <a:endParaRPr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02" name="Google Shape;202;p25"/>
          <p:cNvSpPr txBox="1"/>
          <p:nvPr/>
        </p:nvSpPr>
        <p:spPr>
          <a:xfrm>
            <a:off x="311700" y="1017725"/>
            <a:ext cx="8086800" cy="4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Où est-il situé?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descr="logo_stop_gavage.png" id="203" name="Google Shape;20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4236" y="372498"/>
            <a:ext cx="762537" cy="64522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5"/>
          <p:cNvSpPr txBox="1"/>
          <p:nvPr/>
        </p:nvSpPr>
        <p:spPr>
          <a:xfrm>
            <a:off x="5191800" y="4878675"/>
            <a:ext cx="39522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Estivales de la question animale - L’Arbresle - 05.08.2018 </a:t>
            </a:r>
            <a:endParaRPr sz="12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05" name="Google Shape;205;p25"/>
          <p:cNvSpPr txBox="1"/>
          <p:nvPr/>
        </p:nvSpPr>
        <p:spPr>
          <a:xfrm>
            <a:off x="528600" y="2534375"/>
            <a:ext cx="2352300" cy="9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En Suisse, et principalement en Suisse romande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06" name="Google Shape;20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0352" y="1246325"/>
            <a:ext cx="5872389" cy="3542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S</a:t>
            </a:r>
            <a:r>
              <a:rPr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pecific / Spécifique</a:t>
            </a:r>
            <a:endParaRPr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12" name="Google Shape;212;p26"/>
          <p:cNvSpPr txBox="1"/>
          <p:nvPr/>
        </p:nvSpPr>
        <p:spPr>
          <a:xfrm>
            <a:off x="311700" y="1017725"/>
            <a:ext cx="8086800" cy="4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Quelles ressources ? Quelles limites ?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descr="logo_stop_gavage.png" id="213" name="Google Shape;21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4236" y="372498"/>
            <a:ext cx="762537" cy="645225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6"/>
          <p:cNvSpPr txBox="1"/>
          <p:nvPr/>
        </p:nvSpPr>
        <p:spPr>
          <a:xfrm>
            <a:off x="5191800" y="4878675"/>
            <a:ext cx="39522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Estivales de la question animale - L’Arbresle - 05.08.2018 </a:t>
            </a:r>
            <a:endParaRPr sz="12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15" name="Google Shape;215;p26"/>
          <p:cNvSpPr txBox="1"/>
          <p:nvPr/>
        </p:nvSpPr>
        <p:spPr>
          <a:xfrm>
            <a:off x="528600" y="1477850"/>
            <a:ext cx="5083800" cy="15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Pour modifier la loi suisse :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Oswald"/>
              <a:buChar char="●"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convaincre les parlementaires suisses de voter une nouvelle loi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Oswald"/>
              <a:buChar char="●"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OU convaincre le peuple de voter une initiative populaire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16" name="Google Shape;216;p26"/>
          <p:cNvSpPr txBox="1"/>
          <p:nvPr/>
        </p:nvSpPr>
        <p:spPr>
          <a:xfrm>
            <a:off x="528600" y="3306650"/>
            <a:ext cx="8086800" cy="15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Ressources nécessaires</a:t>
            </a: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 :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Oswald"/>
              <a:buChar char="●"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expertise sur la question : le travail de L214 et étude des spécificités suisses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Oswald"/>
              <a:buChar char="●"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lobbying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Oswald"/>
              <a:buChar char="●"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communication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Oswald"/>
              <a:buChar char="●"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financement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17" name="Google Shape;21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79900" y="1270875"/>
            <a:ext cx="3286525" cy="2187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M</a:t>
            </a:r>
            <a:r>
              <a:rPr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easurable / Mesurable</a:t>
            </a:r>
            <a:endParaRPr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23" name="Google Shape;223;p27"/>
          <p:cNvSpPr txBox="1"/>
          <p:nvPr/>
        </p:nvSpPr>
        <p:spPr>
          <a:xfrm>
            <a:off x="311700" y="1017725"/>
            <a:ext cx="8086800" cy="4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Les chiffres des douanes : quantité de foie gras importé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descr="logo_stop_gavage.png" id="224" name="Google Shape;22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4236" y="372498"/>
            <a:ext cx="762537" cy="645225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7"/>
          <p:cNvSpPr txBox="1"/>
          <p:nvPr/>
        </p:nvSpPr>
        <p:spPr>
          <a:xfrm>
            <a:off x="5191800" y="4878675"/>
            <a:ext cx="39522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Estivales de la question animale - L’Arbresle - 05.08.2018 </a:t>
            </a:r>
            <a:endParaRPr sz="12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26" name="Google Shape;22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433525"/>
            <a:ext cx="7130741" cy="352135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7"/>
          <p:cNvSpPr txBox="1"/>
          <p:nvPr/>
        </p:nvSpPr>
        <p:spPr>
          <a:xfrm>
            <a:off x="6040375" y="1551125"/>
            <a:ext cx="2896200" cy="9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entre 250 et 300 tonnes par an, pour une valeur entre 8 et 10 millions de CHF.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M</a:t>
            </a:r>
            <a:r>
              <a:rPr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easurable / Mesurable</a:t>
            </a:r>
            <a:endParaRPr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33" name="Google Shape;233;p28"/>
          <p:cNvSpPr txBox="1"/>
          <p:nvPr/>
        </p:nvSpPr>
        <p:spPr>
          <a:xfrm>
            <a:off x="311700" y="1017725"/>
            <a:ext cx="8086800" cy="4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Les chiffres des douanes : prix au kg à la douane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descr="logo_stop_gavage.png" id="234" name="Google Shape;23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4236" y="372498"/>
            <a:ext cx="762537" cy="64522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8"/>
          <p:cNvSpPr txBox="1"/>
          <p:nvPr/>
        </p:nvSpPr>
        <p:spPr>
          <a:xfrm>
            <a:off x="5191800" y="4878675"/>
            <a:ext cx="39522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Estivales de la question animale - L’Arbresle - 05.08.2018 </a:t>
            </a:r>
            <a:endParaRPr sz="12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36" name="Google Shape;23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7652" y="1793635"/>
            <a:ext cx="3952200" cy="222109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8"/>
          <p:cNvSpPr txBox="1"/>
          <p:nvPr/>
        </p:nvSpPr>
        <p:spPr>
          <a:xfrm>
            <a:off x="4688275" y="1687875"/>
            <a:ext cx="4328100" cy="30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prix au kg à la revente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45720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sur le shop.ch (Migros) : 208.89 CHF/kg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45720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⇒ marge brute : 172.66 </a:t>
            </a: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CHF/kg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comparaison avec le filet de canard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45720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sur le shop.ch (Migros) : 35.00 CHF/kg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45720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⇒ marge brute : 31.42 CHF/kg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238" name="Google Shape;238;p28"/>
          <p:cNvSpPr txBox="1"/>
          <p:nvPr/>
        </p:nvSpPr>
        <p:spPr>
          <a:xfrm>
            <a:off x="464100" y="4218125"/>
            <a:ext cx="3855900" cy="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autour de 35.- CHF/kg à l’achat en France ou en Hongrie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M</a:t>
            </a:r>
            <a:r>
              <a:rPr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easurable / Mesurable</a:t>
            </a:r>
            <a:endParaRPr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44" name="Google Shape;244;p29"/>
          <p:cNvSpPr txBox="1"/>
          <p:nvPr/>
        </p:nvSpPr>
        <p:spPr>
          <a:xfrm>
            <a:off x="311700" y="1017725"/>
            <a:ext cx="8086800" cy="4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Qui consomme du foie gras?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descr="logo_stop_gavage.png" id="245" name="Google Shape;24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4236" y="372498"/>
            <a:ext cx="762537" cy="645225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29"/>
          <p:cNvSpPr txBox="1"/>
          <p:nvPr/>
        </p:nvSpPr>
        <p:spPr>
          <a:xfrm>
            <a:off x="5191800" y="4878675"/>
            <a:ext cx="39522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Estivales de la question animale - L’Arbresle - 05.08.2018 </a:t>
            </a:r>
            <a:endParaRPr sz="12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47" name="Google Shape;247;p29"/>
          <p:cNvSpPr txBox="1"/>
          <p:nvPr/>
        </p:nvSpPr>
        <p:spPr>
          <a:xfrm>
            <a:off x="5526475" y="1535475"/>
            <a:ext cx="3444900" cy="9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Essentiellement les suisses romands :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Oswald"/>
              <a:buChar char="●"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très peu au Tessin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Oswald"/>
              <a:buChar char="●"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quasi rien en Suisse alémanique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48" name="Google Shape;24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76875" y="2696126"/>
            <a:ext cx="1944100" cy="194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699" y="1738325"/>
            <a:ext cx="5009399" cy="3022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M</a:t>
            </a:r>
            <a:r>
              <a:rPr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easurable / Mesurable</a:t>
            </a:r>
            <a:endParaRPr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55" name="Google Shape;255;p30"/>
          <p:cNvSpPr txBox="1"/>
          <p:nvPr/>
        </p:nvSpPr>
        <p:spPr>
          <a:xfrm>
            <a:off x="311700" y="1017725"/>
            <a:ext cx="8086800" cy="4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Qui consomme du foie gras?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descr="logo_stop_gavage.png" id="256" name="Google Shape;25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4236" y="372498"/>
            <a:ext cx="762537" cy="645225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0"/>
          <p:cNvSpPr txBox="1"/>
          <p:nvPr/>
        </p:nvSpPr>
        <p:spPr>
          <a:xfrm>
            <a:off x="5191800" y="4878675"/>
            <a:ext cx="39522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Estivales de la question animale - L’Arbresle - 05.08.2018 </a:t>
            </a:r>
            <a:endParaRPr sz="12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58" name="Google Shape;258;p30"/>
          <p:cNvSpPr txBox="1"/>
          <p:nvPr/>
        </p:nvSpPr>
        <p:spPr>
          <a:xfrm>
            <a:off x="344875" y="1535475"/>
            <a:ext cx="3444900" cy="9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Sondage à effectuer pour bien connaître les consommateurs et adapter les messages en conséquence.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59" name="Google Shape;25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9088" y="3852688"/>
            <a:ext cx="3034829" cy="855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62726" y="1511875"/>
            <a:ext cx="1626574" cy="124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91787" y="2969213"/>
            <a:ext cx="3049415" cy="85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89079" y="1406475"/>
            <a:ext cx="13716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10900" y="3131500"/>
            <a:ext cx="3308975" cy="1890251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0"/>
          <p:cNvSpPr txBox="1"/>
          <p:nvPr/>
        </p:nvSpPr>
        <p:spPr>
          <a:xfrm>
            <a:off x="159700" y="3246525"/>
            <a:ext cx="1943400" cy="10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/>
              <a:t>sondage </a:t>
            </a:r>
            <a:r>
              <a:rPr lang="fr" sz="1200"/>
              <a:t>sur l’interdiction d’importation du foie gras en Suisse effectué par les radios RFJ et RJB (Jura) en 2017 (?)</a:t>
            </a:r>
            <a:endParaRPr sz="1200"/>
          </a:p>
        </p:txBody>
      </p:sp>
      <p:sp>
        <p:nvSpPr>
          <p:cNvPr id="265" name="Google Shape;265;p30"/>
          <p:cNvSpPr/>
          <p:nvPr/>
        </p:nvSpPr>
        <p:spPr>
          <a:xfrm>
            <a:off x="183450" y="2969225"/>
            <a:ext cx="4097100" cy="20994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A</a:t>
            </a:r>
            <a:r>
              <a:rPr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chievable / Atteignable</a:t>
            </a:r>
            <a:endParaRPr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71" name="Google Shape;271;p31"/>
          <p:cNvSpPr txBox="1"/>
          <p:nvPr/>
        </p:nvSpPr>
        <p:spPr>
          <a:xfrm>
            <a:off x="311700" y="1017725"/>
            <a:ext cx="8086800" cy="4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R</a:t>
            </a: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epousser les limites tout en restant possible.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descr="logo_stop_gavage.png" id="272" name="Google Shape;27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4236" y="372498"/>
            <a:ext cx="762537" cy="645225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31"/>
          <p:cNvSpPr txBox="1"/>
          <p:nvPr/>
        </p:nvSpPr>
        <p:spPr>
          <a:xfrm>
            <a:off x="5191800" y="4878675"/>
            <a:ext cx="39522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Estivales de la question animale - L’Arbresle - 05.08.2018 </a:t>
            </a:r>
            <a:endParaRPr sz="12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74" name="Google Shape;274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29000" y="1641625"/>
            <a:ext cx="2875833" cy="215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74900" y="1641625"/>
            <a:ext cx="2154100" cy="215410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1"/>
          <p:cNvSpPr txBox="1"/>
          <p:nvPr/>
        </p:nvSpPr>
        <p:spPr>
          <a:xfrm>
            <a:off x="311525" y="3948125"/>
            <a:ext cx="8520600" cy="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Oswald"/>
              <a:buChar char="●"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Comment puis-je atteindre cet objectif?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Oswald"/>
              <a:buChar char="●"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Dans quelle mesure l'objectif est-il réaliste, en fonction d'autres contraintes (notamment légales et financières) ?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Sommaire</a:t>
            </a:r>
            <a:endParaRPr>
              <a:solidFill>
                <a:srgbClr val="505050"/>
              </a:solidFill>
            </a:endParaRPr>
          </a:p>
        </p:txBody>
      </p:sp>
      <p:sp>
        <p:nvSpPr>
          <p:cNvPr id="64" name="Google Shape;64;p14"/>
          <p:cNvSpPr txBox="1"/>
          <p:nvPr>
            <p:ph idx="1" type="body"/>
          </p:nvPr>
        </p:nvSpPr>
        <p:spPr>
          <a:xfrm>
            <a:off x="1138725" y="1670725"/>
            <a:ext cx="7693500" cy="255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Oswald"/>
              <a:buChar char="●"/>
            </a:pPr>
            <a:r>
              <a:rPr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Introduction</a:t>
            </a:r>
            <a:endParaRPr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Oswald"/>
              <a:buChar char="●"/>
            </a:pPr>
            <a:r>
              <a:rPr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SMART Goals : généralités</a:t>
            </a:r>
            <a:endParaRPr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Oswald"/>
              <a:buChar char="●"/>
            </a:pPr>
            <a:r>
              <a:rPr b="1"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S</a:t>
            </a:r>
            <a:r>
              <a:rPr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pecific / Spécifique</a:t>
            </a:r>
            <a:endParaRPr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Oswald"/>
              <a:buChar char="●"/>
            </a:pPr>
            <a:r>
              <a:rPr b="1"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M</a:t>
            </a:r>
            <a:r>
              <a:rPr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easurable / Mesurable</a:t>
            </a:r>
            <a:endParaRPr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Oswald"/>
              <a:buChar char="●"/>
            </a:pPr>
            <a:r>
              <a:rPr b="1"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A</a:t>
            </a:r>
            <a:r>
              <a:rPr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chievable / Atteignable</a:t>
            </a:r>
            <a:endParaRPr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Oswald"/>
              <a:buChar char="●"/>
            </a:pPr>
            <a:r>
              <a:rPr b="1"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R</a:t>
            </a:r>
            <a:r>
              <a:rPr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elevant / Pertinent</a:t>
            </a:r>
            <a:endParaRPr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Oswald"/>
              <a:buChar char="●"/>
            </a:pPr>
            <a:r>
              <a:rPr b="1"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T</a:t>
            </a:r>
            <a:r>
              <a:rPr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ime-bound / limité dans le temps</a:t>
            </a:r>
            <a:endParaRPr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Oswald"/>
              <a:buChar char="●"/>
            </a:pPr>
            <a:r>
              <a:rPr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Conclusion</a:t>
            </a:r>
            <a:endParaRPr/>
          </a:p>
        </p:txBody>
      </p:sp>
      <p:pic>
        <p:nvPicPr>
          <p:cNvPr descr="logo_stop_gavage.png"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4236" y="372498"/>
            <a:ext cx="762537" cy="645225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/>
          <p:nvPr/>
        </p:nvSpPr>
        <p:spPr>
          <a:xfrm>
            <a:off x="5191800" y="4878675"/>
            <a:ext cx="39522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Estivales de la question animale - L’Arbresle - 05.08.2018 </a:t>
            </a:r>
            <a:endParaRPr sz="12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A</a:t>
            </a:r>
            <a:r>
              <a:rPr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chievable / Atteignable</a:t>
            </a:r>
            <a:endParaRPr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82" name="Google Shape;282;p32"/>
          <p:cNvSpPr txBox="1"/>
          <p:nvPr/>
        </p:nvSpPr>
        <p:spPr>
          <a:xfrm>
            <a:off x="311700" y="1017725"/>
            <a:ext cx="8086800" cy="4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Comment puis-je atteindre cet objectif?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descr="logo_stop_gavage.png" id="283" name="Google Shape;28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4236" y="372498"/>
            <a:ext cx="762537" cy="645225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32"/>
          <p:cNvSpPr txBox="1"/>
          <p:nvPr/>
        </p:nvSpPr>
        <p:spPr>
          <a:xfrm>
            <a:off x="5191800" y="4878675"/>
            <a:ext cx="39522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Estivales de la question animale - L’Arbresle - 05.08.2018 </a:t>
            </a:r>
            <a:endParaRPr sz="12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85" name="Google Shape;28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84812" y="3000975"/>
            <a:ext cx="3047476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9351" y="1509725"/>
            <a:ext cx="2454876" cy="16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2"/>
          <p:cNvSpPr txBox="1"/>
          <p:nvPr/>
        </p:nvSpPr>
        <p:spPr>
          <a:xfrm>
            <a:off x="3169850" y="1433525"/>
            <a:ext cx="5367600" cy="12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Par les élus : initiative parlementaire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246 parlementaires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⇒ exemple de la motion Aebischer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88" name="Google Shape;288;p32"/>
          <p:cNvSpPr txBox="1"/>
          <p:nvPr/>
        </p:nvSpPr>
        <p:spPr>
          <a:xfrm>
            <a:off x="185475" y="3431325"/>
            <a:ext cx="5367600" cy="14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Par le peuple : initiative populaire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8 millions de suisses, 26 cantons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⇒ exemple de l’initiative </a:t>
            </a: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“Stop à l’importation de la cruauté”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A</a:t>
            </a:r>
            <a:r>
              <a:rPr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chievable / Atteignable</a:t>
            </a:r>
            <a:endParaRPr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94" name="Google Shape;294;p33"/>
          <p:cNvSpPr txBox="1"/>
          <p:nvPr/>
        </p:nvSpPr>
        <p:spPr>
          <a:xfrm>
            <a:off x="311700" y="1017725"/>
            <a:ext cx="8086800" cy="4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L</a:t>
            </a: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'objectif est-il réaliste d’un point de vue légal </a:t>
            </a: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?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descr="logo_stop_gavage.png" id="295" name="Google Shape;29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4236" y="372498"/>
            <a:ext cx="762537" cy="645225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3"/>
          <p:cNvSpPr txBox="1"/>
          <p:nvPr/>
        </p:nvSpPr>
        <p:spPr>
          <a:xfrm>
            <a:off x="5191800" y="4878675"/>
            <a:ext cx="39522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Estivales de la question animale - L’Arbresle - 05.08.2018 </a:t>
            </a:r>
            <a:endParaRPr sz="12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97" name="Google Shape;29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662125"/>
            <a:ext cx="4610100" cy="201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14900" y="1662125"/>
            <a:ext cx="4076700" cy="1859109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33"/>
          <p:cNvSpPr txBox="1"/>
          <p:nvPr/>
        </p:nvSpPr>
        <p:spPr>
          <a:xfrm>
            <a:off x="311700" y="3766975"/>
            <a:ext cx="4450800" cy="12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extrait de l’OPAn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le gavage est explicitement interdit (2008)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il était implicitement interdit depuis 1978 (LPA)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00" name="Google Shape;300;p33"/>
          <p:cNvSpPr/>
          <p:nvPr/>
        </p:nvSpPr>
        <p:spPr>
          <a:xfrm>
            <a:off x="586700" y="3286625"/>
            <a:ext cx="1281000" cy="2346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33"/>
          <p:cNvSpPr/>
          <p:nvPr/>
        </p:nvSpPr>
        <p:spPr>
          <a:xfrm>
            <a:off x="4824150" y="2990525"/>
            <a:ext cx="4206000" cy="6570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33"/>
          <p:cNvSpPr txBox="1"/>
          <p:nvPr/>
        </p:nvSpPr>
        <p:spPr>
          <a:xfrm>
            <a:off x="5191800" y="3766975"/>
            <a:ext cx="4175700" cy="10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extrait de la LPA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l’interdiction d’importation est possible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(exemple des peaux de chat et de chien)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A</a:t>
            </a:r>
            <a:r>
              <a:rPr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chievable / Atteignable</a:t>
            </a:r>
            <a:endParaRPr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08" name="Google Shape;308;p34"/>
          <p:cNvSpPr txBox="1"/>
          <p:nvPr/>
        </p:nvSpPr>
        <p:spPr>
          <a:xfrm>
            <a:off x="311700" y="1017725"/>
            <a:ext cx="8086800" cy="4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L'objectif est-il réaliste d’un point de vue légal ?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descr="logo_stop_gavage.png" id="309" name="Google Shape;30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4236" y="372498"/>
            <a:ext cx="762537" cy="645225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34"/>
          <p:cNvSpPr txBox="1"/>
          <p:nvPr/>
        </p:nvSpPr>
        <p:spPr>
          <a:xfrm>
            <a:off x="5191800" y="4878675"/>
            <a:ext cx="39522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Estivales de la question animale - L’Arbresle - 05.08.2018 </a:t>
            </a:r>
            <a:endParaRPr sz="12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11" name="Google Shape;311;p34"/>
          <p:cNvSpPr txBox="1"/>
          <p:nvPr/>
        </p:nvSpPr>
        <p:spPr>
          <a:xfrm>
            <a:off x="4368925" y="1509725"/>
            <a:ext cx="4681500" cy="3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A</a:t>
            </a: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rticle XX-a des Accords du GATT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Interdire l’importation est possible selon les règles de l’OMC, moyennant la preuve que l’importation du foie gras heurte la moralité publique suisse.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⇒ faire valoir l’interdiction du gavage depuis 40 ans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⇒ utilité d’un sondage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⇒ victoire de l’UE contre le Canada sur les produits du phoque en 2013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12" name="Google Shape;312;p34"/>
          <p:cNvSpPr/>
          <p:nvPr/>
        </p:nvSpPr>
        <p:spPr>
          <a:xfrm>
            <a:off x="586700" y="3286625"/>
            <a:ext cx="1281000" cy="2346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3" name="Google Shape;31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360575"/>
            <a:ext cx="4057225" cy="13248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A</a:t>
            </a:r>
            <a:r>
              <a:rPr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chievable / Atteignable</a:t>
            </a:r>
            <a:endParaRPr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19" name="Google Shape;319;p35"/>
          <p:cNvSpPr txBox="1"/>
          <p:nvPr/>
        </p:nvSpPr>
        <p:spPr>
          <a:xfrm>
            <a:off x="311700" y="1017725"/>
            <a:ext cx="8086800" cy="4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L'objectif est-il réaliste d’un point de vue financier ?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descr="logo_stop_gavage.png" id="320" name="Google Shape;32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4236" y="372498"/>
            <a:ext cx="762537" cy="645225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35"/>
          <p:cNvSpPr txBox="1"/>
          <p:nvPr/>
        </p:nvSpPr>
        <p:spPr>
          <a:xfrm>
            <a:off x="5191800" y="4878675"/>
            <a:ext cx="39522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Estivales de la question animale - L’Arbresle - 05.08.2018 </a:t>
            </a:r>
            <a:endParaRPr sz="12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22" name="Google Shape;322;p35"/>
          <p:cNvSpPr txBox="1"/>
          <p:nvPr/>
        </p:nvSpPr>
        <p:spPr>
          <a:xfrm>
            <a:off x="4076750" y="1657875"/>
            <a:ext cx="4538700" cy="26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Pour le processus législatif :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L’initiative parlementaire ne coûte rien en elle-même : il faut “simplement” convaincre des parlementaires.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L’initiative populaire est très onéreuse, mais il y a la possibilité de s’associer. Le risque c’est la perte de contrôle...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323" name="Google Shape;323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2700" y="3133775"/>
            <a:ext cx="2684700" cy="203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2910" y="2277701"/>
            <a:ext cx="2901665" cy="107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A</a:t>
            </a:r>
            <a:r>
              <a:rPr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chievable / Atteignable</a:t>
            </a:r>
            <a:endParaRPr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30" name="Google Shape;330;p36"/>
          <p:cNvSpPr txBox="1"/>
          <p:nvPr/>
        </p:nvSpPr>
        <p:spPr>
          <a:xfrm>
            <a:off x="311700" y="1017725"/>
            <a:ext cx="8086800" cy="4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L'objectif est-il réaliste d’un point de vue financier ?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descr="logo_stop_gavage.png" id="331" name="Google Shape;33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4236" y="372498"/>
            <a:ext cx="762537" cy="645225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36"/>
          <p:cNvSpPr txBox="1"/>
          <p:nvPr/>
        </p:nvSpPr>
        <p:spPr>
          <a:xfrm>
            <a:off x="5191800" y="4878675"/>
            <a:ext cx="39522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Estivales de la question animale - L’Arbresle - 05.08.2018 </a:t>
            </a:r>
            <a:endParaRPr sz="12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33" name="Google Shape;333;p36"/>
          <p:cNvSpPr txBox="1"/>
          <p:nvPr/>
        </p:nvSpPr>
        <p:spPr>
          <a:xfrm>
            <a:off x="4076750" y="1657875"/>
            <a:ext cx="4538700" cy="23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Pour la communication, les sondages, etc. : 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Oswald"/>
              <a:buChar char="●"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Créer des partenariats avec des associations et fondations pour bénéficier de leurs ressources financières.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45720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Oswald"/>
              <a:buChar char="●"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Faire du </a:t>
            </a: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fundraising</a:t>
            </a: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 pour des projet précis (exemple de la pub dans le 20 Minutes)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334" name="Google Shape;334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0590" y="1509725"/>
            <a:ext cx="2713610" cy="363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R</a:t>
            </a:r>
            <a:r>
              <a:rPr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elevant / Pertinent</a:t>
            </a:r>
            <a:endParaRPr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40" name="Google Shape;340;p37"/>
          <p:cNvSpPr txBox="1"/>
          <p:nvPr/>
        </p:nvSpPr>
        <p:spPr>
          <a:xfrm>
            <a:off x="311700" y="1017725"/>
            <a:ext cx="8398800" cy="4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S</a:t>
            </a: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'assurer que l’objectif compte pour nous et qu’il favorise également d'autres objectifs pertinents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descr="logo_stop_gavage.png" id="341" name="Google Shape;34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4236" y="372498"/>
            <a:ext cx="762537" cy="645225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37"/>
          <p:cNvSpPr txBox="1"/>
          <p:nvPr/>
        </p:nvSpPr>
        <p:spPr>
          <a:xfrm>
            <a:off x="5191800" y="4878675"/>
            <a:ext cx="39522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Estivales de la question animale - L’Arbresle - 05.08.2018 </a:t>
            </a:r>
            <a:endParaRPr sz="12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343" name="Google Shape;343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475" y="3475975"/>
            <a:ext cx="1087225" cy="1096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67700" y="3480836"/>
            <a:ext cx="1087225" cy="108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76525" y="2003438"/>
            <a:ext cx="2509150" cy="994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04663" y="3110026"/>
            <a:ext cx="1813300" cy="30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9299" y="1956824"/>
            <a:ext cx="1087225" cy="108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3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654925" y="3475975"/>
            <a:ext cx="941027" cy="1096925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37"/>
          <p:cNvSpPr txBox="1"/>
          <p:nvPr/>
        </p:nvSpPr>
        <p:spPr>
          <a:xfrm>
            <a:off x="4393800" y="1662125"/>
            <a:ext cx="4438500" cy="22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Oswald"/>
              <a:buChar char="●"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Cela semble-t-il utile?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Oswald"/>
              <a:buChar char="●"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Est-ce le bon moment?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Oswald"/>
              <a:buChar char="●"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Est-ce que cela correspond à nos autres efforts ?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Oswald"/>
              <a:buChar char="●"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Suis-je la bonne personne pour atteindre cet objectif?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Oswald"/>
              <a:buChar char="●"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Est-il applicable dans l'environnement socio-économique actuel?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R</a:t>
            </a:r>
            <a:r>
              <a:rPr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elevant / Pertinent</a:t>
            </a:r>
            <a:endParaRPr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55" name="Google Shape;355;p38"/>
          <p:cNvSpPr txBox="1"/>
          <p:nvPr/>
        </p:nvSpPr>
        <p:spPr>
          <a:xfrm>
            <a:off x="311700" y="1017725"/>
            <a:ext cx="8086800" cy="4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Cela semble-t-il utile?</a:t>
            </a:r>
            <a:endParaRPr sz="1100">
              <a:solidFill>
                <a:srgbClr val="FF0000"/>
              </a:solidFill>
            </a:endParaRPr>
          </a:p>
        </p:txBody>
      </p:sp>
      <p:pic>
        <p:nvPicPr>
          <p:cNvPr descr="logo_stop_gavage.png" id="356" name="Google Shape;35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4236" y="372498"/>
            <a:ext cx="762537" cy="645225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38"/>
          <p:cNvSpPr txBox="1"/>
          <p:nvPr/>
        </p:nvSpPr>
        <p:spPr>
          <a:xfrm>
            <a:off x="5191800" y="4878675"/>
            <a:ext cx="39522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Estivales de la question animale - L’Arbresle - 05.08.2018 </a:t>
            </a:r>
            <a:endParaRPr sz="12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358" name="Google Shape;358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55625" y="3274275"/>
            <a:ext cx="1625800" cy="1847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38"/>
          <p:cNvSpPr txBox="1"/>
          <p:nvPr/>
        </p:nvSpPr>
        <p:spPr>
          <a:xfrm>
            <a:off x="4103925" y="1509725"/>
            <a:ext cx="4832700" cy="19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OUI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Oswald"/>
              <a:buChar char="●"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pour 1 million de canards,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Oswald"/>
              <a:buChar char="●"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pour la lutte en France, 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Oswald"/>
              <a:buChar char="●"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pour obtenir une victoire pour le mouvement animaliste,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Oswald"/>
              <a:buChar char="●"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pour priver les exportations françaises d’un de leur meilleur client,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Oswald"/>
              <a:buChar char="●"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pour entamer la réputation de ce produit.</a:t>
            </a:r>
            <a:endParaRPr sz="1100">
              <a:solidFill>
                <a:srgbClr val="FF0000"/>
              </a:solidFill>
            </a:endParaRPr>
          </a:p>
        </p:txBody>
      </p:sp>
      <p:pic>
        <p:nvPicPr>
          <p:cNvPr id="360" name="Google Shape;360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0" y="1485104"/>
            <a:ext cx="3513650" cy="175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880097">
            <a:off x="1630704" y="2603225"/>
            <a:ext cx="875655" cy="49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R</a:t>
            </a:r>
            <a:r>
              <a:rPr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elevant / Pertinent</a:t>
            </a:r>
            <a:endParaRPr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67" name="Google Shape;367;p39"/>
          <p:cNvSpPr txBox="1"/>
          <p:nvPr/>
        </p:nvSpPr>
        <p:spPr>
          <a:xfrm>
            <a:off x="311700" y="1017725"/>
            <a:ext cx="8086800" cy="4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Est-ce le bon moment?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descr="logo_stop_gavage.png" id="368" name="Google Shape;36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4236" y="372498"/>
            <a:ext cx="762537" cy="645225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39"/>
          <p:cNvSpPr txBox="1"/>
          <p:nvPr/>
        </p:nvSpPr>
        <p:spPr>
          <a:xfrm>
            <a:off x="5191800" y="4878675"/>
            <a:ext cx="39522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Estivales de la question animale - L’Arbresle - 05.08.2018 </a:t>
            </a:r>
            <a:endParaRPr sz="12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70" name="Google Shape;370;p39"/>
          <p:cNvSpPr txBox="1"/>
          <p:nvPr/>
        </p:nvSpPr>
        <p:spPr>
          <a:xfrm>
            <a:off x="311700" y="1475875"/>
            <a:ext cx="6217800" cy="34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Difficile de répondre facilement à cette question, car les démarches politiques prennent des années. Mais il semblerait que ce soit le cas au moins pour les raisons suivantes :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Oswald"/>
              <a:buChar char="●"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la Californie vient de faire interdire la consommation de foie gras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Oswald"/>
              <a:buChar char="●"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Le Royaume-Uni se lance dans la même démarche suite au Brexit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Oswald"/>
              <a:buChar char="●"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l’UE a gagné en 2013 face au Canada devant l’OMC pour l'interdiction des importations des produits du phoque : il est donc aujourd’hui possible de faire valoir l’article XX-a et de gagner.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Oswald"/>
              <a:buChar char="●"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la cause animale connaît une écoute nouvelle dans la société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371" name="Google Shape;371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474417">
            <a:off x="6371175" y="2022474"/>
            <a:ext cx="2614500" cy="1464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R</a:t>
            </a:r>
            <a:r>
              <a:rPr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elevant / Pertinent</a:t>
            </a:r>
            <a:endParaRPr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77" name="Google Shape;377;p40"/>
          <p:cNvSpPr txBox="1"/>
          <p:nvPr/>
        </p:nvSpPr>
        <p:spPr>
          <a:xfrm>
            <a:off x="311700" y="1017725"/>
            <a:ext cx="8086800" cy="4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Est-ce que cela correspond à nos autres efforts ?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descr="logo_stop_gavage.png" id="378" name="Google Shape;37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4236" y="372498"/>
            <a:ext cx="762537" cy="645225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40"/>
          <p:cNvSpPr txBox="1"/>
          <p:nvPr/>
        </p:nvSpPr>
        <p:spPr>
          <a:xfrm>
            <a:off x="5191800" y="4878675"/>
            <a:ext cx="39522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Estivales de la question animale - L’Arbresle - 05.08.2018 </a:t>
            </a:r>
            <a:endParaRPr sz="12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80" name="Google Shape;380;p40"/>
          <p:cNvSpPr txBox="1"/>
          <p:nvPr/>
        </p:nvSpPr>
        <p:spPr>
          <a:xfrm>
            <a:off x="406300" y="1770750"/>
            <a:ext cx="4921500" cy="31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Oswald"/>
              <a:buChar char="●"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Nous incarnons exclusivement cette cause en Suisse, mais nous avons une visée générale pour l’abolition de l’exploitation animale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Oswald"/>
              <a:buChar char="●"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En tant qu’exemple d’élevage industriel impliquant un très grand nombre d’animaux, cela fait sens de s’attaquer à cette question (par comparaison il y a 1.5 millions de bovins sur le sol suisse)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381" name="Google Shape;381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50536" y="1794025"/>
            <a:ext cx="2033064" cy="131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27700" y="1794025"/>
            <a:ext cx="1522836" cy="131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54750" y="3264250"/>
            <a:ext cx="3228850" cy="161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R</a:t>
            </a:r>
            <a:r>
              <a:rPr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elevant / Pertinent</a:t>
            </a:r>
            <a:endParaRPr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89" name="Google Shape;389;p41"/>
          <p:cNvSpPr txBox="1"/>
          <p:nvPr/>
        </p:nvSpPr>
        <p:spPr>
          <a:xfrm>
            <a:off x="311700" y="1017725"/>
            <a:ext cx="8086800" cy="4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Suis-je la bonne personne pour atteindre cet objectif?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descr="logo_stop_gavage.png" id="390" name="Google Shape;39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4236" y="372498"/>
            <a:ext cx="762537" cy="645225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41"/>
          <p:cNvSpPr txBox="1"/>
          <p:nvPr/>
        </p:nvSpPr>
        <p:spPr>
          <a:xfrm>
            <a:off x="5191800" y="4878675"/>
            <a:ext cx="39522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Estivales de la question animale - L’Arbresle - 05.08.2018 </a:t>
            </a:r>
            <a:endParaRPr sz="12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descr="logo_stop_gavage.png" id="392" name="Google Shape;39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0200" y="2043125"/>
            <a:ext cx="2418384" cy="2046312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41"/>
          <p:cNvSpPr txBox="1"/>
          <p:nvPr/>
        </p:nvSpPr>
        <p:spPr>
          <a:xfrm>
            <a:off x="863000" y="1802525"/>
            <a:ext cx="4441500" cy="25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OUI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Oswald"/>
              <a:buChar char="●"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A</a:t>
            </a: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ssociation ad hoc,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45720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dédiée uniquement à cette question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Oswald"/>
              <a:buChar char="●"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Collaboration avec des personnes ayant les ressources complémentaires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Introduction</a:t>
            </a:r>
            <a:endParaRPr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2" name="Google Shape;72;p15"/>
          <p:cNvSpPr txBox="1"/>
          <p:nvPr/>
        </p:nvSpPr>
        <p:spPr>
          <a:xfrm>
            <a:off x="311700" y="1017725"/>
            <a:ext cx="8086800" cy="4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P</a:t>
            </a: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résentation de l’association Stop Gavage Suisse à travers les SMARTS Goals.</a:t>
            </a:r>
            <a:endParaRPr sz="1100">
              <a:solidFill>
                <a:schemeClr val="dk1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descr="logo_stop_gavage.png"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4236" y="372498"/>
            <a:ext cx="762537" cy="645225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 txBox="1"/>
          <p:nvPr/>
        </p:nvSpPr>
        <p:spPr>
          <a:xfrm>
            <a:off x="5191800" y="4878675"/>
            <a:ext cx="39522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Estivales de la question animale - L’Arbresle - 05.08.2018 </a:t>
            </a:r>
            <a:endParaRPr sz="12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descr="logo_stop_gavage.png"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3727" y="1725553"/>
            <a:ext cx="2349275" cy="198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8927" y="1828875"/>
            <a:ext cx="2562225" cy="1781175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5"/>
          <p:cNvSpPr/>
          <p:nvPr/>
        </p:nvSpPr>
        <p:spPr>
          <a:xfrm>
            <a:off x="3918150" y="2282538"/>
            <a:ext cx="873900" cy="873900"/>
          </a:xfrm>
          <a:prstGeom prst="plus">
            <a:avLst>
              <a:gd fmla="val 39584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15"/>
          <p:cNvSpPr txBox="1"/>
          <p:nvPr/>
        </p:nvSpPr>
        <p:spPr>
          <a:xfrm>
            <a:off x="528600" y="3976825"/>
            <a:ext cx="8086800" cy="71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⇒ Mener un projet suffisamment conséquent,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mais qui a des chances d’aboutir un jour pas trop lointain.</a:t>
            </a:r>
            <a:endParaRPr sz="1100">
              <a:solidFill>
                <a:schemeClr val="dk1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R</a:t>
            </a:r>
            <a:r>
              <a:rPr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elevant / Pertinent</a:t>
            </a:r>
            <a:endParaRPr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99" name="Google Shape;399;p42"/>
          <p:cNvSpPr txBox="1"/>
          <p:nvPr/>
        </p:nvSpPr>
        <p:spPr>
          <a:xfrm>
            <a:off x="311700" y="1017725"/>
            <a:ext cx="8086800" cy="4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Est-il applicable dans l'environnement socio-économique actuel?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descr="logo_stop_gavage.png" id="400" name="Google Shape;40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4236" y="372498"/>
            <a:ext cx="762537" cy="645225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42"/>
          <p:cNvSpPr txBox="1"/>
          <p:nvPr/>
        </p:nvSpPr>
        <p:spPr>
          <a:xfrm>
            <a:off x="5191800" y="4878675"/>
            <a:ext cx="39522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Estivales de la question animale - L’Arbresle - 05.08.2018 </a:t>
            </a:r>
            <a:endParaRPr sz="12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02" name="Google Shape;402;p42"/>
          <p:cNvSpPr txBox="1"/>
          <p:nvPr/>
        </p:nvSpPr>
        <p:spPr>
          <a:xfrm>
            <a:off x="4518400" y="1509725"/>
            <a:ext cx="4457400" cy="31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OUI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Oswald"/>
              <a:buChar char="●"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Les distributeurs n’ont pas besoin de vendre du foie gras pour s’enrichir.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Oswald"/>
              <a:buChar char="●"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Les restaurateurs non plus. Faible risque de “tourisme d’achat”.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Oswald"/>
              <a:buChar char="●"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Les paysans sont favorables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Oswald"/>
              <a:buChar char="●"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La cause animale a le vent en poupe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03" name="Google Shape;403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431672">
            <a:off x="1161392" y="1764033"/>
            <a:ext cx="168315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431671">
            <a:off x="1306296" y="2511172"/>
            <a:ext cx="1963275" cy="366900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42"/>
          <p:cNvSpPr txBox="1"/>
          <p:nvPr/>
        </p:nvSpPr>
        <p:spPr>
          <a:xfrm rot="-1431144">
            <a:off x="1925519" y="2175647"/>
            <a:ext cx="428061" cy="36680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vs</a:t>
            </a:r>
            <a:endParaRPr/>
          </a:p>
        </p:txBody>
      </p:sp>
      <p:sp>
        <p:nvSpPr>
          <p:cNvPr id="406" name="Google Shape;406;p42"/>
          <p:cNvSpPr txBox="1"/>
          <p:nvPr/>
        </p:nvSpPr>
        <p:spPr>
          <a:xfrm>
            <a:off x="299600" y="3587550"/>
            <a:ext cx="3601800" cy="12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chiffre d’affaire lié au foie gras (toute l’importation) :</a:t>
            </a:r>
            <a:endParaRPr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457200" lvl="0" mar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60 mio CHF</a:t>
            </a:r>
            <a:endParaRPr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chiffre d’affaire total du groupe Migros en 2017 :</a:t>
            </a:r>
            <a:endParaRPr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457200" lvl="0" mar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28’100 mio CHF</a:t>
            </a:r>
            <a:endParaRPr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⇒ foie gras &lt; 0.2% du total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07" name="Google Shape;407;p42"/>
          <p:cNvSpPr/>
          <p:nvPr/>
        </p:nvSpPr>
        <p:spPr>
          <a:xfrm>
            <a:off x="294825" y="3587550"/>
            <a:ext cx="3601800" cy="13122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R</a:t>
            </a:r>
            <a:r>
              <a:rPr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elevant / Pertinent</a:t>
            </a:r>
            <a:endParaRPr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13" name="Google Shape;413;p43"/>
          <p:cNvSpPr txBox="1"/>
          <p:nvPr/>
        </p:nvSpPr>
        <p:spPr>
          <a:xfrm>
            <a:off x="311700" y="1017725"/>
            <a:ext cx="8086800" cy="4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Est-il applicable dans l'environnement socio-économique actuel?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descr="logo_stop_gavage.png" id="414" name="Google Shape;41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4236" y="372498"/>
            <a:ext cx="762537" cy="645225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43"/>
          <p:cNvSpPr txBox="1"/>
          <p:nvPr/>
        </p:nvSpPr>
        <p:spPr>
          <a:xfrm>
            <a:off x="5191800" y="4878675"/>
            <a:ext cx="39522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Estivales de la question animale - L’Arbresle - 05.08.2018 </a:t>
            </a:r>
            <a:endParaRPr sz="12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16" name="Google Shape;416;p43"/>
          <p:cNvSpPr txBox="1"/>
          <p:nvPr/>
        </p:nvSpPr>
        <p:spPr>
          <a:xfrm>
            <a:off x="4518400" y="1509725"/>
            <a:ext cx="4457400" cy="27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OUI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la question ne concerne que 20% de la Suisse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Oswald"/>
              <a:buChar char="●"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avantage : lors d’un vote à l’échelle de la Suisse, on gagne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Oswald"/>
              <a:buChar char="●"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désavantage : difficile de mobiliser les alémaniques sur la question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17" name="Google Shape;417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4550" y="1885604"/>
            <a:ext cx="2535700" cy="253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T</a:t>
            </a:r>
            <a:r>
              <a:rPr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ime-bound / limité dans le temps</a:t>
            </a:r>
            <a:endParaRPr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23" name="Google Shape;423;p44"/>
          <p:cNvSpPr txBox="1"/>
          <p:nvPr/>
        </p:nvSpPr>
        <p:spPr>
          <a:xfrm>
            <a:off x="311700" y="1017725"/>
            <a:ext cx="8086800" cy="4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Éviter que les tâches quotidiennes ne prennent le pas sur les objectifs à long terme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descr="logo_stop_gavage.png" id="424" name="Google Shape;42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4236" y="372498"/>
            <a:ext cx="762537" cy="645225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44"/>
          <p:cNvSpPr txBox="1"/>
          <p:nvPr/>
        </p:nvSpPr>
        <p:spPr>
          <a:xfrm>
            <a:off x="5191800" y="4878675"/>
            <a:ext cx="39522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Estivales de la question animale - L’Arbresle - 05.08.2018 </a:t>
            </a:r>
            <a:endParaRPr sz="12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26" name="Google Shape;426;p44"/>
          <p:cNvSpPr txBox="1"/>
          <p:nvPr/>
        </p:nvSpPr>
        <p:spPr>
          <a:xfrm>
            <a:off x="4393800" y="1662125"/>
            <a:ext cx="4438500" cy="191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Oswald"/>
              <a:buChar char="●"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Quand?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Oswald"/>
              <a:buChar char="●"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Que puis-je faire dans six mois à partir de maintenant?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Oswald"/>
              <a:buChar char="●"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Que puis-je faire dans six semaines à partir de maintenant?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Oswald"/>
              <a:buChar char="●"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Que puis-je faire aujourd'hui?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27" name="Google Shape;427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0500" y="1509725"/>
            <a:ext cx="2730272" cy="3638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T</a:t>
            </a:r>
            <a:r>
              <a:rPr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ime-bound / limité dans le temps</a:t>
            </a:r>
            <a:endParaRPr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33" name="Google Shape;433;p45"/>
          <p:cNvSpPr txBox="1"/>
          <p:nvPr/>
        </p:nvSpPr>
        <p:spPr>
          <a:xfrm>
            <a:off x="311700" y="1017725"/>
            <a:ext cx="8086800" cy="4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Quand?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descr="logo_stop_gavage.png" id="434" name="Google Shape;43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4236" y="372498"/>
            <a:ext cx="762537" cy="645225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45"/>
          <p:cNvSpPr txBox="1"/>
          <p:nvPr/>
        </p:nvSpPr>
        <p:spPr>
          <a:xfrm>
            <a:off x="5191800" y="4878675"/>
            <a:ext cx="39522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Estivales de la question animale - L’Arbresle - 05.08.2018 </a:t>
            </a:r>
            <a:endParaRPr sz="12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36" name="Google Shape;436;p45"/>
          <p:cNvSpPr txBox="1"/>
          <p:nvPr/>
        </p:nvSpPr>
        <p:spPr>
          <a:xfrm>
            <a:off x="4393800" y="1662125"/>
            <a:ext cx="4438500" cy="24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Il faut compter plusieurs années pour faire aboutir une démarche politique comme une initiative parlementaire ou populaire. Néanmoins, les délais sont connus, car inscrits dans la loi.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Concrètement, il faut compter au minimum sur 4 à 5 ans dès que le processus est lancé.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37" name="Google Shape;437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697" y="1766600"/>
            <a:ext cx="3908349" cy="278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T</a:t>
            </a:r>
            <a:r>
              <a:rPr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ime-bound / limité dans le temps</a:t>
            </a:r>
            <a:endParaRPr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43" name="Google Shape;443;p46"/>
          <p:cNvSpPr txBox="1"/>
          <p:nvPr/>
        </p:nvSpPr>
        <p:spPr>
          <a:xfrm>
            <a:off x="311700" y="1017725"/>
            <a:ext cx="8086800" cy="4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Que puis-je faire dans six mois à partir de maintenant?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descr="logo_stop_gavage.png" id="444" name="Google Shape;444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4236" y="372498"/>
            <a:ext cx="762537" cy="645225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46"/>
          <p:cNvSpPr txBox="1"/>
          <p:nvPr/>
        </p:nvSpPr>
        <p:spPr>
          <a:xfrm>
            <a:off x="5191800" y="4878675"/>
            <a:ext cx="39522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Estivales de la question animale - L’Arbresle - 05.08.2018 </a:t>
            </a:r>
            <a:endParaRPr sz="12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46" name="Google Shape;446;p46"/>
          <p:cNvSpPr txBox="1"/>
          <p:nvPr/>
        </p:nvSpPr>
        <p:spPr>
          <a:xfrm>
            <a:off x="4393800" y="1662125"/>
            <a:ext cx="4438500" cy="13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Oswald"/>
              <a:buChar char="●"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lobbying auprès des différents acteurs.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Oswald"/>
              <a:buChar char="●"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sondage.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Oswald"/>
              <a:buChar char="●"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communication sur la question pour casser l’image luxueuse du produit.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47" name="Google Shape;447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814525"/>
            <a:ext cx="3929702" cy="2619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T</a:t>
            </a:r>
            <a:r>
              <a:rPr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ime-bound / limité dans le temps</a:t>
            </a:r>
            <a:endParaRPr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53" name="Google Shape;453;p47"/>
          <p:cNvSpPr txBox="1"/>
          <p:nvPr/>
        </p:nvSpPr>
        <p:spPr>
          <a:xfrm>
            <a:off x="311700" y="1017725"/>
            <a:ext cx="8086800" cy="4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Que puis-je faire dans six semaines à partir de maintenant?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descr="logo_stop_gavage.png" id="454" name="Google Shape;454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4236" y="372498"/>
            <a:ext cx="762537" cy="645225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47"/>
          <p:cNvSpPr txBox="1"/>
          <p:nvPr/>
        </p:nvSpPr>
        <p:spPr>
          <a:xfrm>
            <a:off x="5191800" y="4878675"/>
            <a:ext cx="39522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Estivales de la question animale - L’Arbresle - 05.08.2018 </a:t>
            </a:r>
            <a:endParaRPr sz="12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56" name="Google Shape;456;p47"/>
          <p:cNvSpPr txBox="1"/>
          <p:nvPr/>
        </p:nvSpPr>
        <p:spPr>
          <a:xfrm>
            <a:off x="4393800" y="1966925"/>
            <a:ext cx="4438500" cy="13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créer une vaste coalition d’associations prêtes à investir des moyens dans cette cause.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57" name="Google Shape;457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5346" y="1547252"/>
            <a:ext cx="727911" cy="594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5346" y="2292815"/>
            <a:ext cx="727909" cy="175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5346" y="2619533"/>
            <a:ext cx="727909" cy="445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5332" y="3216628"/>
            <a:ext cx="727908" cy="179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4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24725" y="3547504"/>
            <a:ext cx="727909" cy="594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4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24736" y="4293067"/>
            <a:ext cx="727909" cy="158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4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275544" y="1547252"/>
            <a:ext cx="727911" cy="581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4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275531" y="2254560"/>
            <a:ext cx="727909" cy="235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4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275543" y="2616367"/>
            <a:ext cx="727909" cy="502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4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275544" y="3163853"/>
            <a:ext cx="727909" cy="594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4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275544" y="3802778"/>
            <a:ext cx="727908" cy="261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4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275544" y="4118321"/>
            <a:ext cx="727909" cy="32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47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058079" y="1607923"/>
            <a:ext cx="727909" cy="184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47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2105743" y="1943718"/>
            <a:ext cx="727909" cy="300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47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2058079" y="2300913"/>
            <a:ext cx="727910" cy="478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47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2134334" y="2836022"/>
            <a:ext cx="727910" cy="294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47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2102041" y="3187518"/>
            <a:ext cx="727910" cy="219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47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2102034" y="3464359"/>
            <a:ext cx="727910" cy="401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47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2102034" y="3922512"/>
            <a:ext cx="727910" cy="191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47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2935929" y="2124680"/>
            <a:ext cx="727909" cy="395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47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2935939" y="1489800"/>
            <a:ext cx="727909" cy="594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47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2935932" y="2500442"/>
            <a:ext cx="727914" cy="684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47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2102025" y="4171504"/>
            <a:ext cx="727925" cy="72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47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2993111" y="3247195"/>
            <a:ext cx="727913" cy="113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47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2928532" y="3423895"/>
            <a:ext cx="727914" cy="677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47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2928532" y="4164589"/>
            <a:ext cx="727914" cy="790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47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424721" y="4602996"/>
            <a:ext cx="727925" cy="232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47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5090813" y="2831513"/>
            <a:ext cx="2619375" cy="17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T</a:t>
            </a:r>
            <a:r>
              <a:rPr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ime-bound / limité dans le temps</a:t>
            </a:r>
            <a:endParaRPr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90" name="Google Shape;490;p48"/>
          <p:cNvSpPr txBox="1"/>
          <p:nvPr/>
        </p:nvSpPr>
        <p:spPr>
          <a:xfrm>
            <a:off x="311700" y="1017725"/>
            <a:ext cx="8086800" cy="4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Que puis-je faire aujourd'hui?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descr="logo_stop_gavage.png" id="491" name="Google Shape;491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4236" y="372498"/>
            <a:ext cx="762537" cy="645225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48"/>
          <p:cNvSpPr txBox="1"/>
          <p:nvPr/>
        </p:nvSpPr>
        <p:spPr>
          <a:xfrm>
            <a:off x="5191800" y="4878675"/>
            <a:ext cx="39522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Estivales de la question animale - L’Arbresle - 05.08.2018 </a:t>
            </a:r>
            <a:endParaRPr sz="12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93" name="Google Shape;493;p48"/>
          <p:cNvSpPr txBox="1"/>
          <p:nvPr/>
        </p:nvSpPr>
        <p:spPr>
          <a:xfrm>
            <a:off x="4286250" y="1662125"/>
            <a:ext cx="4545900" cy="23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Trouver des activistes en France prêts à nous aider :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Oswald"/>
              <a:buChar char="●"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filmer en 3D dans les élevages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Oswald"/>
              <a:buChar char="●"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sauvetage de canards mulards : créer un lien affectif avec le public suisse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Oswald"/>
              <a:buChar char="●"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community manager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Oswald"/>
              <a:buChar char="●"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etc.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94" name="Google Shape;494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662125"/>
            <a:ext cx="3169675" cy="316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Conclusion</a:t>
            </a:r>
            <a:endParaRPr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00" name="Google Shape;500;p49"/>
          <p:cNvSpPr txBox="1"/>
          <p:nvPr/>
        </p:nvSpPr>
        <p:spPr>
          <a:xfrm>
            <a:off x="311700" y="2313125"/>
            <a:ext cx="8086800" cy="9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Construction du projet Stop Gavage Suisse :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Oswald"/>
              <a:buChar char="●"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outils de management 	&gt; SMART Goals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Oswald"/>
              <a:buChar char="●"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psychologie sociale 		&gt; modifier la loi pour changer les comportements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descr="logo_stop_gavage.png" id="501" name="Google Shape;501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4236" y="372498"/>
            <a:ext cx="762537" cy="645225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49"/>
          <p:cNvSpPr txBox="1"/>
          <p:nvPr/>
        </p:nvSpPr>
        <p:spPr>
          <a:xfrm>
            <a:off x="5191800" y="4878675"/>
            <a:ext cx="39522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Estivales de la question animale - L’Arbresle - 05.08.2018 </a:t>
            </a:r>
            <a:endParaRPr sz="12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503" name="Google Shape;503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6886" y="955400"/>
            <a:ext cx="2033064" cy="131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94050" y="955400"/>
            <a:ext cx="1522836" cy="1317900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49"/>
          <p:cNvSpPr txBox="1"/>
          <p:nvPr/>
        </p:nvSpPr>
        <p:spPr>
          <a:xfrm rot="613013">
            <a:off x="2651079" y="3566705"/>
            <a:ext cx="3408040" cy="128271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Comfortaa"/>
                <a:ea typeface="Comfortaa"/>
                <a:cs typeface="Comfortaa"/>
                <a:sym typeface="Comfortaa"/>
              </a:rPr>
              <a:t>Preuve sociale :</a:t>
            </a:r>
            <a:endParaRPr sz="1800">
              <a:solidFill>
                <a:srgbClr val="50505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Comfortaa"/>
                <a:ea typeface="Comfortaa"/>
                <a:cs typeface="Comfortaa"/>
                <a:sym typeface="Comfortaa"/>
              </a:rPr>
              <a:t>“Si c’est dans les magasins, c’est bien qu’il n’y a pas de problème!”</a:t>
            </a:r>
            <a:endParaRPr sz="1800">
              <a:solidFill>
                <a:srgbClr val="50505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Conclusion</a:t>
            </a:r>
            <a:endParaRPr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11" name="Google Shape;511;p50"/>
          <p:cNvSpPr txBox="1"/>
          <p:nvPr/>
        </p:nvSpPr>
        <p:spPr>
          <a:xfrm>
            <a:off x="311700" y="1170125"/>
            <a:ext cx="4880100" cy="27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Nos attentes :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Oswald"/>
              <a:buChar char="●"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des personnes qui voudraient participer à Stop Gavage Suisse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Oswald"/>
              <a:buChar char="●"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l’utilisation des outils de gestion de projet pour évaluer les objectifs animalistes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Oswald"/>
              <a:buChar char="●"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l’utilisation des résultats de la psychologie sociale dans les projets animalistes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descr="logo_stop_gavage.png" id="512" name="Google Shape;512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4236" y="372498"/>
            <a:ext cx="762537" cy="645225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50"/>
          <p:cNvSpPr txBox="1"/>
          <p:nvPr/>
        </p:nvSpPr>
        <p:spPr>
          <a:xfrm>
            <a:off x="5191800" y="4878675"/>
            <a:ext cx="39522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Estivales de la question animale - L’Arbresle - 05.08.2018 </a:t>
            </a:r>
            <a:endParaRPr sz="12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14" name="Google Shape;514;p50"/>
          <p:cNvSpPr txBox="1"/>
          <p:nvPr/>
        </p:nvSpPr>
        <p:spPr>
          <a:xfrm>
            <a:off x="243575" y="4174525"/>
            <a:ext cx="8086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u="sng">
                <a:solidFill>
                  <a:schemeClr val="hlink"/>
                </a:solidFill>
                <a:latin typeface="Oswald"/>
                <a:ea typeface="Oswald"/>
                <a:cs typeface="Oswald"/>
                <a:sym typeface="Oswald"/>
                <a:hlinkClick r:id="rId4"/>
              </a:rPr>
              <a:t>www.stopgavagesuisse.ch</a:t>
            </a:r>
            <a:r>
              <a:rPr lang="fr"/>
              <a:t>                          </a:t>
            </a:r>
            <a:r>
              <a:rPr lang="fr" sz="2400" u="sng">
                <a:solidFill>
                  <a:schemeClr val="hlink"/>
                </a:solidFill>
                <a:latin typeface="Oswald"/>
                <a:ea typeface="Oswald"/>
                <a:cs typeface="Oswald"/>
                <a:sym typeface="Oswald"/>
                <a:hlinkClick r:id="rId5"/>
              </a:rPr>
              <a:t>info@stopgavagesuisse.ch</a:t>
            </a:r>
            <a:endParaRPr sz="24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515" name="Google Shape;515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08838" y="1255450"/>
            <a:ext cx="3718119" cy="278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51"/>
          <p:cNvSpPr txBox="1"/>
          <p:nvPr/>
        </p:nvSpPr>
        <p:spPr>
          <a:xfrm>
            <a:off x="311700" y="1170125"/>
            <a:ext cx="8086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Merci pour votre attention</a:t>
            </a:r>
            <a:endParaRPr sz="30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descr="logo_stop_gavage.png" id="521" name="Google Shape;521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4236" y="372498"/>
            <a:ext cx="762537" cy="645225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51"/>
          <p:cNvSpPr txBox="1"/>
          <p:nvPr/>
        </p:nvSpPr>
        <p:spPr>
          <a:xfrm>
            <a:off x="5191800" y="4878675"/>
            <a:ext cx="39522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Estivales de la question animale - L’Arbresle - 05.08.2018 </a:t>
            </a:r>
            <a:endParaRPr sz="12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23" name="Google Shape;523;p51"/>
          <p:cNvSpPr txBox="1"/>
          <p:nvPr/>
        </p:nvSpPr>
        <p:spPr>
          <a:xfrm>
            <a:off x="243575" y="4174525"/>
            <a:ext cx="8086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u="sng">
                <a:solidFill>
                  <a:schemeClr val="hlink"/>
                </a:solidFill>
                <a:latin typeface="Oswald"/>
                <a:ea typeface="Oswald"/>
                <a:cs typeface="Oswald"/>
                <a:sym typeface="Oswald"/>
                <a:hlinkClick r:id="rId4"/>
              </a:rPr>
              <a:t>www.stopgavagesuisse.ch</a:t>
            </a:r>
            <a:r>
              <a:rPr lang="fr"/>
              <a:t>                          </a:t>
            </a:r>
            <a:r>
              <a:rPr lang="fr" sz="2400" u="sng">
                <a:solidFill>
                  <a:schemeClr val="hlink"/>
                </a:solidFill>
                <a:latin typeface="Oswald"/>
                <a:ea typeface="Oswald"/>
                <a:cs typeface="Oswald"/>
                <a:sym typeface="Oswald"/>
                <a:hlinkClick r:id="rId5"/>
              </a:rPr>
              <a:t>info@stopgavagesuisse.ch</a:t>
            </a:r>
            <a:endParaRPr sz="24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524" name="Google Shape;524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57538" y="2022225"/>
            <a:ext cx="3058875" cy="2025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Introduction</a:t>
            </a:r>
            <a:endParaRPr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4" name="Google Shape;84;p16"/>
          <p:cNvSpPr txBox="1"/>
          <p:nvPr/>
        </p:nvSpPr>
        <p:spPr>
          <a:xfrm>
            <a:off x="311700" y="1017725"/>
            <a:ext cx="8086800" cy="4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Naissance de l’idée</a:t>
            </a:r>
            <a:endParaRPr sz="1100">
              <a:solidFill>
                <a:schemeClr val="dk1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descr="logo_stop_gavage.png" id="85" name="Google Shape;8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4236" y="372498"/>
            <a:ext cx="762537" cy="645225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6"/>
          <p:cNvSpPr txBox="1"/>
          <p:nvPr/>
        </p:nvSpPr>
        <p:spPr>
          <a:xfrm>
            <a:off x="5191800" y="4878675"/>
            <a:ext cx="39522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Estivales de la question animale - L’Arbresle - 05.08.2018 </a:t>
            </a:r>
            <a:endParaRPr sz="12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7" name="Google Shape;87;p16"/>
          <p:cNvSpPr txBox="1"/>
          <p:nvPr/>
        </p:nvSpPr>
        <p:spPr>
          <a:xfrm>
            <a:off x="528600" y="4281625"/>
            <a:ext cx="80868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Sharon Nunez, Henry Spira, L214, Nick Cooney, Tobias Leenart, etc.</a:t>
            </a:r>
            <a:endParaRPr sz="1100">
              <a:solidFill>
                <a:schemeClr val="dk1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88" name="Google Shape;8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662125"/>
            <a:ext cx="1960730" cy="216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89330" y="1662125"/>
            <a:ext cx="1769947" cy="216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01025" y="1686100"/>
            <a:ext cx="1960725" cy="1960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35475" y="2578100"/>
            <a:ext cx="285750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029075" y="944574"/>
            <a:ext cx="2857500" cy="142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0" name="Google Shape;530;p5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changer la loi</a:t>
            </a:r>
            <a:endParaRPr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36" name="Google Shape;536;p53"/>
          <p:cNvSpPr txBox="1"/>
          <p:nvPr/>
        </p:nvSpPr>
        <p:spPr>
          <a:xfrm>
            <a:off x="311700" y="1017725"/>
            <a:ext cx="8086800" cy="4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Objectif de l’association : faire interdire le commerce de foie gras en Suisse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descr="logo_stop_gavage.png" id="537" name="Google Shape;537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4236" y="372498"/>
            <a:ext cx="762537" cy="64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69925" y="1848775"/>
            <a:ext cx="1930425" cy="144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53"/>
          <p:cNvPicPr preferRelativeResize="0"/>
          <p:nvPr/>
        </p:nvPicPr>
        <p:blipFill rotWithShape="1">
          <a:blip r:embed="rId5">
            <a:alphaModFix/>
          </a:blip>
          <a:srcRect b="0" l="15840" r="26954" t="0"/>
          <a:stretch/>
        </p:blipFill>
        <p:spPr>
          <a:xfrm>
            <a:off x="4410100" y="1662125"/>
            <a:ext cx="2102401" cy="206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53"/>
          <p:cNvPicPr preferRelativeResize="0"/>
          <p:nvPr/>
        </p:nvPicPr>
        <p:blipFill rotWithShape="1">
          <a:blip r:embed="rId6">
            <a:alphaModFix/>
          </a:blip>
          <a:srcRect b="32528" l="0" r="18126" t="0"/>
          <a:stretch/>
        </p:blipFill>
        <p:spPr>
          <a:xfrm>
            <a:off x="378638" y="1662125"/>
            <a:ext cx="1881525" cy="2067400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53"/>
          <p:cNvSpPr txBox="1"/>
          <p:nvPr/>
        </p:nvSpPr>
        <p:spPr>
          <a:xfrm>
            <a:off x="4454050" y="3827300"/>
            <a:ext cx="2014500" cy="6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M. Gehrken</a:t>
            </a:r>
            <a:endParaRPr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lobbyiste à Berne</a:t>
            </a:r>
            <a:endParaRPr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42" name="Google Shape;542;p53"/>
          <p:cNvSpPr txBox="1"/>
          <p:nvPr/>
        </p:nvSpPr>
        <p:spPr>
          <a:xfrm>
            <a:off x="378638" y="3827300"/>
            <a:ext cx="2014500" cy="7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K. Büttiker</a:t>
            </a:r>
            <a:endParaRPr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fondatrice d’Alliance Animale Suisse</a:t>
            </a:r>
            <a:endParaRPr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43" name="Google Shape;543;p53"/>
          <p:cNvSpPr txBox="1"/>
          <p:nvPr/>
        </p:nvSpPr>
        <p:spPr>
          <a:xfrm>
            <a:off x="6747050" y="2145400"/>
            <a:ext cx="20145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Des liens sont tissés avec Alliance Animale Suisse qui finance un lobbyiste à Berne</a:t>
            </a:r>
            <a:endParaRPr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44" name="Google Shape;544;p53"/>
          <p:cNvSpPr txBox="1"/>
          <p:nvPr/>
        </p:nvSpPr>
        <p:spPr>
          <a:xfrm>
            <a:off x="5191800" y="4878675"/>
            <a:ext cx="39522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Estivales de la question animale - L’Arbresle - 05.08.2018 </a:t>
            </a:r>
            <a:endParaRPr sz="12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rebondissement</a:t>
            </a:r>
            <a:endParaRPr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50" name="Google Shape;550;p54"/>
          <p:cNvSpPr txBox="1"/>
          <p:nvPr/>
        </p:nvSpPr>
        <p:spPr>
          <a:xfrm>
            <a:off x="311700" y="1017725"/>
            <a:ext cx="8086800" cy="4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La motion Aebischer 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descr="logo_stop_gavage.png" id="551" name="Google Shape;551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4236" y="372498"/>
            <a:ext cx="762537" cy="6452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ebischer Matthias" id="552" name="Google Shape;552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852630"/>
            <a:ext cx="1994275" cy="1994250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54"/>
          <p:cNvSpPr txBox="1"/>
          <p:nvPr/>
        </p:nvSpPr>
        <p:spPr>
          <a:xfrm>
            <a:off x="3246450" y="2311925"/>
            <a:ext cx="5632500" cy="22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Le 7 juin 2017, la motion Aebischer est adoptée au Conseil National.</a:t>
            </a:r>
            <a:endParaRPr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Si elle est aussi adoptée par le Conseil des Etats, le Conseil fédéral devra initier une loi demandant l’interdiction d’importation de divers produits d’origine animale, dont le foie gras.</a:t>
            </a:r>
            <a:endParaRPr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L’objectif de Stop Gavage Suisse devient alors de tout faire pour aider cette motion à passer au CE.</a:t>
            </a:r>
            <a:endParaRPr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Dénouement au mois de décembre 2017...</a:t>
            </a:r>
            <a:endParaRPr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54" name="Google Shape;554;p54"/>
          <p:cNvSpPr txBox="1"/>
          <p:nvPr/>
        </p:nvSpPr>
        <p:spPr>
          <a:xfrm>
            <a:off x="3246550" y="1509725"/>
            <a:ext cx="5632500" cy="6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Motion 15.3832 “</a:t>
            </a:r>
            <a:r>
              <a:rPr i="1"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Interdire l'importation de produits provenant d'animaux ayant subi de mauvais traitements”</a:t>
            </a:r>
            <a:endParaRPr i="1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F0000"/>
              </a:solidFill>
            </a:endParaRPr>
          </a:p>
        </p:txBody>
      </p:sp>
      <p:sp>
        <p:nvSpPr>
          <p:cNvPr id="555" name="Google Shape;555;p54"/>
          <p:cNvSpPr txBox="1"/>
          <p:nvPr/>
        </p:nvSpPr>
        <p:spPr>
          <a:xfrm>
            <a:off x="311825" y="4042450"/>
            <a:ext cx="1994400" cy="7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Matthias Aebischer</a:t>
            </a:r>
            <a:endParaRPr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Conseiller national</a:t>
            </a:r>
            <a:endParaRPr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PS / BE</a:t>
            </a:r>
            <a:endParaRPr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56" name="Google Shape;556;p54"/>
          <p:cNvSpPr txBox="1"/>
          <p:nvPr/>
        </p:nvSpPr>
        <p:spPr>
          <a:xfrm>
            <a:off x="5191800" y="4878675"/>
            <a:ext cx="39522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Estivales de la question animale - L’Arbresle - 05.08.2018 </a:t>
            </a:r>
            <a:endParaRPr sz="12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Introduction</a:t>
            </a:r>
            <a:endParaRPr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98" name="Google Shape;98;p17"/>
          <p:cNvSpPr txBox="1"/>
          <p:nvPr/>
        </p:nvSpPr>
        <p:spPr>
          <a:xfrm>
            <a:off x="311700" y="1017725"/>
            <a:ext cx="8086800" cy="4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Comment gravir une montagne? </a:t>
            </a:r>
            <a:endParaRPr sz="1100">
              <a:solidFill>
                <a:schemeClr val="dk1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descr="logo_stop_gavage.png" id="99" name="Google Shape;9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4236" y="372498"/>
            <a:ext cx="762537" cy="645225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7"/>
          <p:cNvSpPr txBox="1"/>
          <p:nvPr/>
        </p:nvSpPr>
        <p:spPr>
          <a:xfrm>
            <a:off x="5191800" y="4878675"/>
            <a:ext cx="39522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Estivales de la question animale - L’Arbresle - 05.08.2018 </a:t>
            </a:r>
            <a:endParaRPr sz="12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01" name="Google Shape;101;p17"/>
          <p:cNvSpPr txBox="1"/>
          <p:nvPr/>
        </p:nvSpPr>
        <p:spPr>
          <a:xfrm>
            <a:off x="71400" y="4053025"/>
            <a:ext cx="80868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r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Oswald"/>
              <a:buChar char="-"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step by step</a:t>
            </a:r>
            <a:endParaRPr sz="1100">
              <a:solidFill>
                <a:schemeClr val="dk1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02" name="Google Shape;10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6500" y="1647825"/>
            <a:ext cx="3516266" cy="263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15075" y="1894038"/>
            <a:ext cx="2143125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SMART Goals : généralités</a:t>
            </a:r>
            <a:endParaRPr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09" name="Google Shape;109;p18"/>
          <p:cNvSpPr txBox="1"/>
          <p:nvPr/>
        </p:nvSpPr>
        <p:spPr>
          <a:xfrm>
            <a:off x="311700" y="1017725"/>
            <a:ext cx="8086800" cy="4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Une notion bien connue en management de projet depuis les 80’s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descr="logo_stop_gavage.png" id="110" name="Google Shape;11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4236" y="372498"/>
            <a:ext cx="762537" cy="64522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8"/>
          <p:cNvSpPr txBox="1"/>
          <p:nvPr/>
        </p:nvSpPr>
        <p:spPr>
          <a:xfrm>
            <a:off x="5191800" y="4878675"/>
            <a:ext cx="39522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Estivales de la question animale - L’Arbresle - 05.08.2018 </a:t>
            </a:r>
            <a:endParaRPr sz="12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12" name="Google Shape;11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4375" y="1630375"/>
            <a:ext cx="5935236" cy="3064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S</a:t>
            </a:r>
            <a:r>
              <a:rPr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pecific / Spécifique</a:t>
            </a:r>
            <a:endParaRPr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18" name="Google Shape;118;p19"/>
          <p:cNvSpPr txBox="1"/>
          <p:nvPr/>
        </p:nvSpPr>
        <p:spPr>
          <a:xfrm>
            <a:off x="311700" y="1017725"/>
            <a:ext cx="8086800" cy="4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Pour réussir, le projet doit avoir un objectif clair et précis.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descr="logo_stop_gavage.png" id="119" name="Google Shape;11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4236" y="372498"/>
            <a:ext cx="762537" cy="645225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9"/>
          <p:cNvSpPr txBox="1"/>
          <p:nvPr/>
        </p:nvSpPr>
        <p:spPr>
          <a:xfrm>
            <a:off x="5191800" y="4878675"/>
            <a:ext cx="39522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Estivales de la question animale - L’Arbresle - 05.08.2018 </a:t>
            </a:r>
            <a:endParaRPr sz="12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21" name="Google Shape;12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1000" y="1662125"/>
            <a:ext cx="3333489" cy="2267262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9"/>
          <p:cNvSpPr txBox="1"/>
          <p:nvPr/>
        </p:nvSpPr>
        <p:spPr>
          <a:xfrm>
            <a:off x="4393800" y="1662125"/>
            <a:ext cx="4438500" cy="22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Oswald"/>
              <a:buChar char="●"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Qu'est-ce que je veux accomplir?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Oswald"/>
              <a:buChar char="●"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Pourquoi cet objectif est-il important?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Oswald"/>
              <a:buChar char="●"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Qui est impliqué?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Oswald"/>
              <a:buChar char="●"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Où est-il situé?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Oswald"/>
              <a:buChar char="●"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Quelles ressources ? Quelles limites ?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S</a:t>
            </a:r>
            <a:r>
              <a:rPr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pecific / Spécifique</a:t>
            </a:r>
            <a:endParaRPr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28" name="Google Shape;128;p20"/>
          <p:cNvSpPr txBox="1"/>
          <p:nvPr/>
        </p:nvSpPr>
        <p:spPr>
          <a:xfrm>
            <a:off x="311700" y="1017725"/>
            <a:ext cx="8086800" cy="4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Qu'est-ce que je veux accomplir?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descr="logo_stop_gavage.png" id="129" name="Google Shape;12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4236" y="372498"/>
            <a:ext cx="762537" cy="645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0"/>
          <p:cNvSpPr txBox="1"/>
          <p:nvPr/>
        </p:nvSpPr>
        <p:spPr>
          <a:xfrm>
            <a:off x="5191800" y="4878675"/>
            <a:ext cx="39522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Estivales de la question animale - L’Arbresle - 05.08.2018 </a:t>
            </a:r>
            <a:endParaRPr sz="12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31" name="Google Shape;131;p20"/>
          <p:cNvSpPr txBox="1"/>
          <p:nvPr/>
        </p:nvSpPr>
        <p:spPr>
          <a:xfrm>
            <a:off x="528600" y="4068650"/>
            <a:ext cx="8086800" cy="4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⇒ </a:t>
            </a:r>
            <a:r>
              <a:rPr lang="fr" sz="24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faire interdire l’importation de foie gras en Suisse.</a:t>
            </a:r>
            <a:endParaRPr sz="2400">
              <a:solidFill>
                <a:srgbClr val="FF0000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32" name="Google Shape;13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83538" y="1717625"/>
            <a:ext cx="2143125" cy="2143125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0"/>
          <p:cNvSpPr txBox="1"/>
          <p:nvPr/>
        </p:nvSpPr>
        <p:spPr>
          <a:xfrm>
            <a:off x="5426675" y="2385125"/>
            <a:ext cx="2808300" cy="7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La Suisse importe 300 tonnes de foie gras chaque année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34" name="Google Shape;134;p20"/>
          <p:cNvSpPr txBox="1"/>
          <p:nvPr/>
        </p:nvSpPr>
        <p:spPr>
          <a:xfrm>
            <a:off x="528600" y="2417188"/>
            <a:ext cx="2754900" cy="7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Le gavage est interdit en Suisse depuis 1978 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S</a:t>
            </a:r>
            <a:r>
              <a:rPr lang="fr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pecific / Spécifique</a:t>
            </a:r>
            <a:endParaRPr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40" name="Google Shape;140;p21"/>
          <p:cNvSpPr txBox="1"/>
          <p:nvPr/>
        </p:nvSpPr>
        <p:spPr>
          <a:xfrm>
            <a:off x="311700" y="1017725"/>
            <a:ext cx="8086800" cy="4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Pourquoi cet objectif est-il important? 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descr="logo_stop_gavage.png" id="141" name="Google Shape;14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4236" y="372498"/>
            <a:ext cx="762537" cy="64522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1"/>
          <p:cNvSpPr txBox="1"/>
          <p:nvPr/>
        </p:nvSpPr>
        <p:spPr>
          <a:xfrm>
            <a:off x="5191800" y="4878675"/>
            <a:ext cx="3952200" cy="6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Estivales de la question animale - L’Arbresle - 05.08.2018 </a:t>
            </a:r>
            <a:endParaRPr sz="12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43" name="Google Shape;143;p21"/>
          <p:cNvSpPr txBox="1"/>
          <p:nvPr/>
        </p:nvSpPr>
        <p:spPr>
          <a:xfrm>
            <a:off x="528600" y="3763850"/>
            <a:ext cx="8086800" cy="9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⇒ </a:t>
            </a: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l’importation de foie gras en Suisse implique la mort de près d’un million d’oiseaux par an.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505050"/>
                </a:solidFill>
                <a:latin typeface="Oswald"/>
                <a:ea typeface="Oswald"/>
                <a:cs typeface="Oswald"/>
                <a:sym typeface="Oswald"/>
              </a:rPr>
              <a:t>(300 tonnes importées = 500’000 canards gavés + 500’000 cannettes tuées à la naissance) </a:t>
            </a:r>
            <a:endParaRPr sz="1800">
              <a:solidFill>
                <a:srgbClr val="50505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44" name="Google Shape;14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43975" y="1662125"/>
            <a:ext cx="3898650" cy="194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721699">
            <a:off x="1601765" y="1978068"/>
            <a:ext cx="2113222" cy="11873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