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1" r:id="rId1"/>
  </p:sldMasterIdLst>
  <p:sldIdLst>
    <p:sldId id="276" r:id="rId2"/>
    <p:sldId id="258" r:id="rId3"/>
    <p:sldId id="275" r:id="rId4"/>
    <p:sldId id="256" r:id="rId5"/>
    <p:sldId id="272" r:id="rId6"/>
    <p:sldId id="257" r:id="rId7"/>
    <p:sldId id="271" r:id="rId8"/>
    <p:sldId id="273" r:id="rId9"/>
    <p:sldId id="260" r:id="rId10"/>
    <p:sldId id="277" r:id="rId11"/>
    <p:sldId id="259" r:id="rId12"/>
    <p:sldId id="262" r:id="rId13"/>
    <p:sldId id="269" r:id="rId14"/>
    <p:sldId id="261" r:id="rId15"/>
    <p:sldId id="263" r:id="rId16"/>
    <p:sldId id="274" r:id="rId17"/>
    <p:sldId id="264" r:id="rId18"/>
    <p:sldId id="265" r:id="rId19"/>
    <p:sldId id="266"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59" autoAdjust="0"/>
    <p:restoredTop sz="94660"/>
  </p:normalViewPr>
  <p:slideViewPr>
    <p:cSldViewPr snapToGrid="0">
      <p:cViewPr varScale="1">
        <p:scale>
          <a:sx n="69" d="100"/>
          <a:sy n="69" d="100"/>
        </p:scale>
        <p:origin x="73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bien-</a:t>
            </a:r>
            <a:r>
              <a:rPr lang="en-US" dirty="0" err="1"/>
              <a:t>être</a:t>
            </a:r>
            <a:r>
              <a:rPr lang="en-US" dirty="0"/>
              <a:t> </a:t>
            </a:r>
            <a:r>
              <a:rPr lang="en-US" dirty="0" err="1"/>
              <a:t>moyen</a:t>
            </a:r>
            <a:endParaRPr lang="en-US" dirty="0"/>
          </a:p>
        </c:rich>
      </c:tx>
      <c:layout>
        <c:manualLayout>
          <c:xMode val="edge"/>
          <c:yMode val="edge"/>
          <c:x val="0.26164952797011692"/>
          <c:y val="1.3601585637867957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fr-FR"/>
        </a:p>
      </c:txPr>
    </c:title>
    <c:autoTitleDeleted val="0"/>
    <c:plotArea>
      <c:layout>
        <c:manualLayout>
          <c:layoutTarget val="inner"/>
          <c:xMode val="edge"/>
          <c:yMode val="edge"/>
          <c:x val="0"/>
          <c:y val="8.4556524048745741E-3"/>
          <c:w val="0.91095760096703737"/>
          <c:h val="0.77806585452229515"/>
        </c:manualLayout>
      </c:layout>
      <c:barChart>
        <c:barDir val="col"/>
        <c:grouping val="clustered"/>
        <c:varyColors val="0"/>
        <c:ser>
          <c:idx val="0"/>
          <c:order val="0"/>
          <c:tx>
            <c:strRef>
              <c:f>Foglio1!$B$1</c:f>
              <c:strCache>
                <c:ptCount val="1"/>
                <c:pt idx="0">
                  <c:v>bien-être</c:v>
                </c:pt>
              </c:strCache>
            </c:strRef>
          </c:tx>
          <c:spPr>
            <a:solidFill>
              <a:schemeClr val="accent1"/>
            </a:solidFill>
            <a:ln>
              <a:noFill/>
            </a:ln>
            <a:effectLst/>
          </c:spPr>
          <c:invertIfNegative val="0"/>
          <c:cat>
            <c:strRef>
              <c:f>Foglio1!$A$2:$A$3</c:f>
              <c:strCache>
                <c:ptCount val="2"/>
                <c:pt idx="0">
                  <c:v>Homme</c:v>
                </c:pt>
                <c:pt idx="1">
                  <c:v>Souris</c:v>
                </c:pt>
              </c:strCache>
            </c:strRef>
          </c:cat>
          <c:val>
            <c:numRef>
              <c:f>Foglio1!$B$2:$B$3</c:f>
              <c:numCache>
                <c:formatCode>General</c:formatCode>
                <c:ptCount val="2"/>
                <c:pt idx="0">
                  <c:v>4.3</c:v>
                </c:pt>
                <c:pt idx="1">
                  <c:v>1</c:v>
                </c:pt>
              </c:numCache>
            </c:numRef>
          </c:val>
          <c:extLst>
            <c:ext xmlns:c16="http://schemas.microsoft.com/office/drawing/2014/chart" uri="{C3380CC4-5D6E-409C-BE32-E72D297353CC}">
              <c16:uniqueId val="{00000000-0567-443D-9BC0-DABE5E96D99B}"/>
            </c:ext>
          </c:extLst>
        </c:ser>
        <c:dLbls>
          <c:showLegendKey val="0"/>
          <c:showVal val="0"/>
          <c:showCatName val="0"/>
          <c:showSerName val="0"/>
          <c:showPercent val="0"/>
          <c:showBubbleSize val="0"/>
        </c:dLbls>
        <c:gapWidth val="219"/>
        <c:overlap val="-27"/>
        <c:axId val="1984605840"/>
        <c:axId val="1581561680"/>
      </c:barChart>
      <c:catAx>
        <c:axId val="19846058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crossAx val="1581561680"/>
        <c:crosses val="autoZero"/>
        <c:auto val="1"/>
        <c:lblAlgn val="ctr"/>
        <c:lblOffset val="100"/>
        <c:noMultiLvlLbl val="0"/>
      </c:catAx>
      <c:valAx>
        <c:axId val="1581561680"/>
        <c:scaling>
          <c:orientation val="minMax"/>
        </c:scaling>
        <c:delete val="1"/>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198460584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r-F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err="1"/>
              <a:t>Juste</a:t>
            </a:r>
            <a:r>
              <a:rPr lang="en-US" baseline="0" dirty="0"/>
              <a:t> distribution du </a:t>
            </a:r>
            <a:r>
              <a:rPr lang="en-US" sz="1862" b="0" i="0" u="none" strike="noStrike" baseline="0" dirty="0">
                <a:effectLst/>
              </a:rPr>
              <a:t>bien-</a:t>
            </a:r>
            <a:r>
              <a:rPr lang="en-US" sz="1862" b="0" i="0" u="none" strike="noStrike" baseline="0" dirty="0" err="1">
                <a:effectLst/>
              </a:rPr>
              <a:t>être</a:t>
            </a:r>
            <a:r>
              <a:rPr lang="en-US" baseline="0" dirty="0"/>
              <a:t> </a:t>
            </a:r>
            <a:endParaRPr lang="en-US" dirty="0"/>
          </a:p>
        </c:rich>
      </c:tx>
      <c:layout>
        <c:manualLayout>
          <c:xMode val="edge"/>
          <c:yMode val="edge"/>
          <c:x val="0.26164952797011692"/>
          <c:y val="1.3601585637867957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fr-FR"/>
        </a:p>
      </c:txPr>
    </c:title>
    <c:autoTitleDeleted val="0"/>
    <c:plotArea>
      <c:layout>
        <c:manualLayout>
          <c:layoutTarget val="inner"/>
          <c:xMode val="edge"/>
          <c:yMode val="edge"/>
          <c:x val="0"/>
          <c:y val="8.4556524048745741E-3"/>
          <c:w val="0.91095760096703737"/>
          <c:h val="0.77806585452229515"/>
        </c:manualLayout>
      </c:layout>
      <c:barChart>
        <c:barDir val="col"/>
        <c:grouping val="clustered"/>
        <c:varyColors val="0"/>
        <c:ser>
          <c:idx val="0"/>
          <c:order val="0"/>
          <c:tx>
            <c:strRef>
              <c:f>Foglio1!$B$1</c:f>
              <c:strCache>
                <c:ptCount val="1"/>
                <c:pt idx="0">
                  <c:v>bien-être</c:v>
                </c:pt>
              </c:strCache>
            </c:strRef>
          </c:tx>
          <c:spPr>
            <a:solidFill>
              <a:schemeClr val="accent1"/>
            </a:solidFill>
            <a:ln>
              <a:noFill/>
            </a:ln>
            <a:effectLst/>
          </c:spPr>
          <c:invertIfNegative val="0"/>
          <c:dPt>
            <c:idx val="2"/>
            <c:invertIfNegative val="0"/>
            <c:bubble3D val="0"/>
            <c:spPr>
              <a:solidFill>
                <a:schemeClr val="bg1"/>
              </a:solidFill>
              <a:ln>
                <a:noFill/>
              </a:ln>
              <a:effectLst/>
            </c:spPr>
            <c:extLst>
              <c:ext xmlns:c16="http://schemas.microsoft.com/office/drawing/2014/chart" uri="{C3380CC4-5D6E-409C-BE32-E72D297353CC}">
                <c16:uniqueId val="{00000001-AEE5-47C1-8E5A-02DF2FA73C57}"/>
              </c:ext>
            </c:extLst>
          </c:dPt>
          <c:cat>
            <c:strRef>
              <c:f>Foglio1!$A$2:$A$4</c:f>
              <c:strCache>
                <c:ptCount val="2"/>
                <c:pt idx="0">
                  <c:v>Homme</c:v>
                </c:pt>
                <c:pt idx="1">
                  <c:v>Souris</c:v>
                </c:pt>
              </c:strCache>
            </c:strRef>
          </c:cat>
          <c:val>
            <c:numRef>
              <c:f>Foglio1!$B$2:$B$4</c:f>
              <c:numCache>
                <c:formatCode>General</c:formatCode>
                <c:ptCount val="3"/>
                <c:pt idx="0">
                  <c:v>2</c:v>
                </c:pt>
                <c:pt idx="1">
                  <c:v>2</c:v>
                </c:pt>
                <c:pt idx="2">
                  <c:v>4</c:v>
                </c:pt>
              </c:numCache>
            </c:numRef>
          </c:val>
          <c:extLst>
            <c:ext xmlns:c16="http://schemas.microsoft.com/office/drawing/2014/chart" uri="{C3380CC4-5D6E-409C-BE32-E72D297353CC}">
              <c16:uniqueId val="{00000000-AEE5-47C1-8E5A-02DF2FA73C57}"/>
            </c:ext>
          </c:extLst>
        </c:ser>
        <c:dLbls>
          <c:showLegendKey val="0"/>
          <c:showVal val="0"/>
          <c:showCatName val="0"/>
          <c:showSerName val="0"/>
          <c:showPercent val="0"/>
          <c:showBubbleSize val="0"/>
        </c:dLbls>
        <c:gapWidth val="219"/>
        <c:overlap val="-27"/>
        <c:axId val="1984605840"/>
        <c:axId val="1581561680"/>
      </c:barChart>
      <c:catAx>
        <c:axId val="19846058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crossAx val="1581561680"/>
        <c:crosses val="autoZero"/>
        <c:auto val="1"/>
        <c:lblAlgn val="ctr"/>
        <c:lblOffset val="100"/>
        <c:noMultiLvlLbl val="0"/>
      </c:catAx>
      <c:valAx>
        <c:axId val="1581561680"/>
        <c:scaling>
          <c:orientation val="minMax"/>
        </c:scaling>
        <c:delete val="1"/>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198460584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r-F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D76DAC1F-739D-4A04-A2FA-B3DA73BF901D}" type="datetimeFigureOut">
              <a:rPr lang="it-IT" smtClean="0"/>
              <a:t>29/08/2018</a:t>
            </a:fld>
            <a:endParaRPr lang="it-IT"/>
          </a:p>
        </p:txBody>
      </p:sp>
      <p:sp>
        <p:nvSpPr>
          <p:cNvPr id="5" name="Footer Placeholder 4"/>
          <p:cNvSpPr>
            <a:spLocks noGrp="1"/>
          </p:cNvSpPr>
          <p:nvPr>
            <p:ph type="ftr" sz="quarter" idx="11"/>
          </p:nvPr>
        </p:nvSpPr>
        <p:spPr/>
        <p:txBody>
          <a:bodyPr/>
          <a:lstStyle/>
          <a:p>
            <a:endParaRPr lang="it-IT"/>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E2EA91A7-4838-45E2-BEA2-288D0722FA78}" type="slidenum">
              <a:rPr lang="it-IT" smtClean="0"/>
              <a:t>‹N›</a:t>
            </a:fld>
            <a:endParaRPr lang="it-IT"/>
          </a:p>
        </p:txBody>
      </p:sp>
    </p:spTree>
    <p:extLst>
      <p:ext uri="{BB962C8B-B14F-4D97-AF65-F5344CB8AC3E}">
        <p14:creationId xmlns:p14="http://schemas.microsoft.com/office/powerpoint/2010/main" val="32477167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D76DAC1F-739D-4A04-A2FA-B3DA73BF901D}" type="datetimeFigureOut">
              <a:rPr lang="it-IT" smtClean="0"/>
              <a:t>29/08/2018</a:t>
            </a:fld>
            <a:endParaRPr lang="it-IT"/>
          </a:p>
        </p:txBody>
      </p:sp>
      <p:sp>
        <p:nvSpPr>
          <p:cNvPr id="5" name="Footer Placeholder 4"/>
          <p:cNvSpPr>
            <a:spLocks noGrp="1"/>
          </p:cNvSpPr>
          <p:nvPr>
            <p:ph type="ftr" sz="quarter" idx="11"/>
          </p:nvPr>
        </p:nvSpPr>
        <p:spPr/>
        <p:txBody>
          <a:bodyPr/>
          <a:lstStyle/>
          <a:p>
            <a:endParaRPr lang="it-IT"/>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2EA91A7-4838-45E2-BEA2-288D0722FA78}" type="slidenum">
              <a:rPr lang="it-IT" smtClean="0"/>
              <a:t>‹N›</a:t>
            </a:fld>
            <a:endParaRPr lang="it-IT"/>
          </a:p>
        </p:txBody>
      </p:sp>
    </p:spTree>
    <p:extLst>
      <p:ext uri="{BB962C8B-B14F-4D97-AF65-F5344CB8AC3E}">
        <p14:creationId xmlns:p14="http://schemas.microsoft.com/office/powerpoint/2010/main" val="30142476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D76DAC1F-739D-4A04-A2FA-B3DA73BF901D}" type="datetimeFigureOut">
              <a:rPr lang="it-IT" smtClean="0"/>
              <a:t>29/08/2018</a:t>
            </a:fld>
            <a:endParaRPr lang="it-IT"/>
          </a:p>
        </p:txBody>
      </p:sp>
      <p:sp>
        <p:nvSpPr>
          <p:cNvPr id="5" name="Footer Placeholder 4"/>
          <p:cNvSpPr>
            <a:spLocks noGrp="1"/>
          </p:cNvSpPr>
          <p:nvPr>
            <p:ph type="ftr" sz="quarter" idx="11"/>
          </p:nvPr>
        </p:nvSpPr>
        <p:spPr/>
        <p:txBody>
          <a:bodyPr/>
          <a:lstStyle/>
          <a:p>
            <a:endParaRPr lang="it-IT"/>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2EA91A7-4838-45E2-BEA2-288D0722FA78}" type="slidenum">
              <a:rPr lang="it-IT" smtClean="0"/>
              <a:t>‹N›</a:t>
            </a:fld>
            <a:endParaRPr lang="it-IT"/>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9116404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D76DAC1F-739D-4A04-A2FA-B3DA73BF901D}" type="datetimeFigureOut">
              <a:rPr lang="it-IT" smtClean="0"/>
              <a:t>29/08/2018</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2EA91A7-4838-45E2-BEA2-288D0722FA78}" type="slidenum">
              <a:rPr lang="it-IT" smtClean="0"/>
              <a:t>‹N›</a:t>
            </a:fld>
            <a:endParaRPr lang="it-IT"/>
          </a:p>
        </p:txBody>
      </p:sp>
    </p:spTree>
    <p:extLst>
      <p:ext uri="{BB962C8B-B14F-4D97-AF65-F5344CB8AC3E}">
        <p14:creationId xmlns:p14="http://schemas.microsoft.com/office/powerpoint/2010/main" val="27394829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D76DAC1F-739D-4A04-A2FA-B3DA73BF901D}" type="datetimeFigureOut">
              <a:rPr lang="it-IT" smtClean="0"/>
              <a:t>29/08/2018</a:t>
            </a:fld>
            <a:endParaRPr lang="it-IT"/>
          </a:p>
        </p:txBody>
      </p:sp>
      <p:sp>
        <p:nvSpPr>
          <p:cNvPr id="6" name="Footer Placeholder 5"/>
          <p:cNvSpPr>
            <a:spLocks noGrp="1"/>
          </p:cNvSpPr>
          <p:nvPr>
            <p:ph type="ftr" sz="quarter" idx="11"/>
          </p:nvPr>
        </p:nvSpPr>
        <p:spPr/>
        <p:txBody>
          <a:bodyPr/>
          <a:lstStyle/>
          <a:p>
            <a:endParaRPr lang="it-IT"/>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2EA91A7-4838-45E2-BEA2-288D0722FA78}" type="slidenum">
              <a:rPr lang="it-IT" smtClean="0"/>
              <a:t>‹N›</a:t>
            </a:fld>
            <a:endParaRPr lang="it-IT"/>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4030528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D76DAC1F-739D-4A04-A2FA-B3DA73BF901D}" type="datetimeFigureOut">
              <a:rPr lang="it-IT" smtClean="0"/>
              <a:t>29/08/2018</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2EA91A7-4838-45E2-BEA2-288D0722FA78}" type="slidenum">
              <a:rPr lang="it-IT" smtClean="0"/>
              <a:t>‹N›</a:t>
            </a:fld>
            <a:endParaRPr lang="it-IT"/>
          </a:p>
        </p:txBody>
      </p:sp>
    </p:spTree>
    <p:extLst>
      <p:ext uri="{BB962C8B-B14F-4D97-AF65-F5344CB8AC3E}">
        <p14:creationId xmlns:p14="http://schemas.microsoft.com/office/powerpoint/2010/main" val="14634350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D76DAC1F-739D-4A04-A2FA-B3DA73BF901D}" type="datetimeFigureOut">
              <a:rPr lang="it-IT" smtClean="0"/>
              <a:t>29/08/2018</a:t>
            </a:fld>
            <a:endParaRPr lang="it-IT"/>
          </a:p>
        </p:txBody>
      </p:sp>
      <p:sp>
        <p:nvSpPr>
          <p:cNvPr id="5" name="Footer Placeholder 4"/>
          <p:cNvSpPr>
            <a:spLocks noGrp="1"/>
          </p:cNvSpPr>
          <p:nvPr>
            <p:ph type="ftr" sz="quarter" idx="11"/>
          </p:nvPr>
        </p:nvSpPr>
        <p:spPr/>
        <p:txBody>
          <a:bodyPr/>
          <a:lstStyle/>
          <a:p>
            <a:endParaRPr lang="it-I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2EA91A7-4838-45E2-BEA2-288D0722FA78}" type="slidenum">
              <a:rPr lang="it-IT" smtClean="0"/>
              <a:t>‹N›</a:t>
            </a:fld>
            <a:endParaRPr lang="it-IT"/>
          </a:p>
        </p:txBody>
      </p:sp>
    </p:spTree>
    <p:extLst>
      <p:ext uri="{BB962C8B-B14F-4D97-AF65-F5344CB8AC3E}">
        <p14:creationId xmlns:p14="http://schemas.microsoft.com/office/powerpoint/2010/main" val="341202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D76DAC1F-739D-4A04-A2FA-B3DA73BF901D}" type="datetimeFigureOut">
              <a:rPr lang="it-IT" smtClean="0"/>
              <a:t>29/08/2018</a:t>
            </a:fld>
            <a:endParaRPr lang="it-IT"/>
          </a:p>
        </p:txBody>
      </p:sp>
      <p:sp>
        <p:nvSpPr>
          <p:cNvPr id="5" name="Footer Placeholder 4"/>
          <p:cNvSpPr>
            <a:spLocks noGrp="1"/>
          </p:cNvSpPr>
          <p:nvPr>
            <p:ph type="ftr" sz="quarter" idx="11"/>
          </p:nvPr>
        </p:nvSpPr>
        <p:spPr/>
        <p:txBody>
          <a:bodyPr/>
          <a:lstStyle/>
          <a:p>
            <a:endParaRPr lang="it-I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2EA91A7-4838-45E2-BEA2-288D0722FA78}" type="slidenum">
              <a:rPr lang="it-IT" smtClean="0"/>
              <a:t>‹N›</a:t>
            </a:fld>
            <a:endParaRPr lang="it-IT"/>
          </a:p>
        </p:txBody>
      </p:sp>
    </p:spTree>
    <p:extLst>
      <p:ext uri="{BB962C8B-B14F-4D97-AF65-F5344CB8AC3E}">
        <p14:creationId xmlns:p14="http://schemas.microsoft.com/office/powerpoint/2010/main" val="34880614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a:t>Fare clic per modificare lo stile del titolo dello schema</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D76DAC1F-739D-4A04-A2FA-B3DA73BF901D}" type="datetimeFigureOut">
              <a:rPr lang="it-IT" smtClean="0"/>
              <a:t>29/08/2018</a:t>
            </a:fld>
            <a:endParaRPr lang="it-IT"/>
          </a:p>
        </p:txBody>
      </p:sp>
      <p:sp>
        <p:nvSpPr>
          <p:cNvPr id="5" name="Footer Placeholder 4"/>
          <p:cNvSpPr>
            <a:spLocks noGrp="1"/>
          </p:cNvSpPr>
          <p:nvPr>
            <p:ph type="ftr" sz="quarter" idx="11"/>
          </p:nvPr>
        </p:nvSpPr>
        <p:spPr/>
        <p:txBody>
          <a:bodyPr/>
          <a:lstStyle/>
          <a:p>
            <a:endParaRPr lang="it-I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2EA91A7-4838-45E2-BEA2-288D0722FA78}" type="slidenum">
              <a:rPr lang="it-IT" smtClean="0"/>
              <a:t>‹N›</a:t>
            </a:fld>
            <a:endParaRPr lang="it-IT"/>
          </a:p>
        </p:txBody>
      </p:sp>
    </p:spTree>
    <p:extLst>
      <p:ext uri="{BB962C8B-B14F-4D97-AF65-F5344CB8AC3E}">
        <p14:creationId xmlns:p14="http://schemas.microsoft.com/office/powerpoint/2010/main" val="40976524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D76DAC1F-739D-4A04-A2FA-B3DA73BF901D}" type="datetimeFigureOut">
              <a:rPr lang="it-IT" smtClean="0"/>
              <a:t>29/08/2018</a:t>
            </a:fld>
            <a:endParaRPr lang="it-IT"/>
          </a:p>
        </p:txBody>
      </p:sp>
      <p:sp>
        <p:nvSpPr>
          <p:cNvPr id="5" name="Footer Placeholder 4"/>
          <p:cNvSpPr>
            <a:spLocks noGrp="1"/>
          </p:cNvSpPr>
          <p:nvPr>
            <p:ph type="ftr" sz="quarter" idx="11"/>
          </p:nvPr>
        </p:nvSpPr>
        <p:spPr/>
        <p:txBody>
          <a:bodyPr/>
          <a:lstStyle/>
          <a:p>
            <a:endParaRPr lang="it-IT"/>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2EA91A7-4838-45E2-BEA2-288D0722FA78}" type="slidenum">
              <a:rPr lang="it-IT" smtClean="0"/>
              <a:t>‹N›</a:t>
            </a:fld>
            <a:endParaRPr lang="it-IT"/>
          </a:p>
        </p:txBody>
      </p:sp>
    </p:spTree>
    <p:extLst>
      <p:ext uri="{BB962C8B-B14F-4D97-AF65-F5344CB8AC3E}">
        <p14:creationId xmlns:p14="http://schemas.microsoft.com/office/powerpoint/2010/main" val="42213818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D76DAC1F-739D-4A04-A2FA-B3DA73BF901D}" type="datetimeFigureOut">
              <a:rPr lang="it-IT" smtClean="0"/>
              <a:t>29/08/2018</a:t>
            </a:fld>
            <a:endParaRPr lang="it-IT"/>
          </a:p>
        </p:txBody>
      </p:sp>
      <p:sp>
        <p:nvSpPr>
          <p:cNvPr id="6" name="Footer Placeholder 5"/>
          <p:cNvSpPr>
            <a:spLocks noGrp="1"/>
          </p:cNvSpPr>
          <p:nvPr>
            <p:ph type="ftr" sz="quarter" idx="11"/>
          </p:nvPr>
        </p:nvSpPr>
        <p:spPr/>
        <p:txBody>
          <a:bodyPr/>
          <a:lstStyle/>
          <a:p>
            <a:endParaRPr lang="it-IT"/>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E2EA91A7-4838-45E2-BEA2-288D0722FA78}" type="slidenum">
              <a:rPr lang="it-IT" smtClean="0"/>
              <a:t>‹N›</a:t>
            </a:fld>
            <a:endParaRPr lang="it-IT"/>
          </a:p>
        </p:txBody>
      </p:sp>
    </p:spTree>
    <p:extLst>
      <p:ext uri="{BB962C8B-B14F-4D97-AF65-F5344CB8AC3E}">
        <p14:creationId xmlns:p14="http://schemas.microsoft.com/office/powerpoint/2010/main" val="26253063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D76DAC1F-739D-4A04-A2FA-B3DA73BF901D}" type="datetimeFigureOut">
              <a:rPr lang="it-IT" smtClean="0"/>
              <a:t>29/08/2018</a:t>
            </a:fld>
            <a:endParaRPr lang="it-IT"/>
          </a:p>
        </p:txBody>
      </p:sp>
      <p:sp>
        <p:nvSpPr>
          <p:cNvPr id="8" name="Footer Placeholder 7"/>
          <p:cNvSpPr>
            <a:spLocks noGrp="1"/>
          </p:cNvSpPr>
          <p:nvPr>
            <p:ph type="ftr" sz="quarter" idx="11"/>
          </p:nvPr>
        </p:nvSpPr>
        <p:spPr/>
        <p:txBody>
          <a:bodyPr/>
          <a:lstStyle/>
          <a:p>
            <a:endParaRPr lang="it-IT"/>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E2EA91A7-4838-45E2-BEA2-288D0722FA78}" type="slidenum">
              <a:rPr lang="it-IT" smtClean="0"/>
              <a:t>‹N›</a:t>
            </a:fld>
            <a:endParaRPr lang="it-IT"/>
          </a:p>
        </p:txBody>
      </p:sp>
    </p:spTree>
    <p:extLst>
      <p:ext uri="{BB962C8B-B14F-4D97-AF65-F5344CB8AC3E}">
        <p14:creationId xmlns:p14="http://schemas.microsoft.com/office/powerpoint/2010/main" val="39549706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D76DAC1F-739D-4A04-A2FA-B3DA73BF901D}" type="datetimeFigureOut">
              <a:rPr lang="it-IT" smtClean="0"/>
              <a:t>29/08/2018</a:t>
            </a:fld>
            <a:endParaRPr lang="it-IT"/>
          </a:p>
        </p:txBody>
      </p:sp>
      <p:sp>
        <p:nvSpPr>
          <p:cNvPr id="4" name="Footer Placeholder 3"/>
          <p:cNvSpPr>
            <a:spLocks noGrp="1"/>
          </p:cNvSpPr>
          <p:nvPr>
            <p:ph type="ftr" sz="quarter" idx="11"/>
          </p:nvPr>
        </p:nvSpPr>
        <p:spPr/>
        <p:txBody>
          <a:bodyPr/>
          <a:lstStyle/>
          <a:p>
            <a:endParaRPr lang="it-IT"/>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E2EA91A7-4838-45E2-BEA2-288D0722FA78}" type="slidenum">
              <a:rPr lang="it-IT" smtClean="0"/>
              <a:t>‹N›</a:t>
            </a:fld>
            <a:endParaRPr lang="it-IT"/>
          </a:p>
        </p:txBody>
      </p:sp>
    </p:spTree>
    <p:extLst>
      <p:ext uri="{BB962C8B-B14F-4D97-AF65-F5344CB8AC3E}">
        <p14:creationId xmlns:p14="http://schemas.microsoft.com/office/powerpoint/2010/main" val="13797059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6DAC1F-739D-4A04-A2FA-B3DA73BF901D}" type="datetimeFigureOut">
              <a:rPr lang="it-IT" smtClean="0"/>
              <a:t>29/08/2018</a:t>
            </a:fld>
            <a:endParaRPr lang="it-IT"/>
          </a:p>
        </p:txBody>
      </p:sp>
      <p:sp>
        <p:nvSpPr>
          <p:cNvPr id="3" name="Footer Placeholder 2"/>
          <p:cNvSpPr>
            <a:spLocks noGrp="1"/>
          </p:cNvSpPr>
          <p:nvPr>
            <p:ph type="ftr" sz="quarter" idx="11"/>
          </p:nvPr>
        </p:nvSpPr>
        <p:spPr/>
        <p:txBody>
          <a:bodyPr/>
          <a:lstStyle/>
          <a:p>
            <a:endParaRPr lang="it-IT"/>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E2EA91A7-4838-45E2-BEA2-288D0722FA78}" type="slidenum">
              <a:rPr lang="it-IT" smtClean="0"/>
              <a:t>‹N›</a:t>
            </a:fld>
            <a:endParaRPr lang="it-IT"/>
          </a:p>
        </p:txBody>
      </p:sp>
    </p:spTree>
    <p:extLst>
      <p:ext uri="{BB962C8B-B14F-4D97-AF65-F5344CB8AC3E}">
        <p14:creationId xmlns:p14="http://schemas.microsoft.com/office/powerpoint/2010/main" val="35313130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D76DAC1F-739D-4A04-A2FA-B3DA73BF901D}" type="datetimeFigureOut">
              <a:rPr lang="it-IT" smtClean="0"/>
              <a:t>29/08/2018</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E2EA91A7-4838-45E2-BEA2-288D0722FA78}" type="slidenum">
              <a:rPr lang="it-IT" smtClean="0"/>
              <a:t>‹N›</a:t>
            </a:fld>
            <a:endParaRPr lang="it-IT"/>
          </a:p>
        </p:txBody>
      </p:sp>
    </p:spTree>
    <p:extLst>
      <p:ext uri="{BB962C8B-B14F-4D97-AF65-F5344CB8AC3E}">
        <p14:creationId xmlns:p14="http://schemas.microsoft.com/office/powerpoint/2010/main" val="10959383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D76DAC1F-739D-4A04-A2FA-B3DA73BF901D}" type="datetimeFigureOut">
              <a:rPr lang="it-IT" smtClean="0"/>
              <a:t>29/08/2018</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2EA91A7-4838-45E2-BEA2-288D0722FA78}" type="slidenum">
              <a:rPr lang="it-IT" smtClean="0"/>
              <a:t>‹N›</a:t>
            </a:fld>
            <a:endParaRPr lang="it-IT"/>
          </a:p>
        </p:txBody>
      </p:sp>
    </p:spTree>
    <p:extLst>
      <p:ext uri="{BB962C8B-B14F-4D97-AF65-F5344CB8AC3E}">
        <p14:creationId xmlns:p14="http://schemas.microsoft.com/office/powerpoint/2010/main" val="18083227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D76DAC1F-739D-4A04-A2FA-B3DA73BF901D}" type="datetimeFigureOut">
              <a:rPr lang="it-IT" smtClean="0"/>
              <a:t>29/08/2018</a:t>
            </a:fld>
            <a:endParaRPr lang="it-IT"/>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it-IT"/>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E2EA91A7-4838-45E2-BEA2-288D0722FA78}" type="slidenum">
              <a:rPr lang="it-IT" smtClean="0"/>
              <a:t>‹N›</a:t>
            </a:fld>
            <a:endParaRPr lang="it-IT"/>
          </a:p>
        </p:txBody>
      </p:sp>
    </p:spTree>
    <p:extLst>
      <p:ext uri="{BB962C8B-B14F-4D97-AF65-F5344CB8AC3E}">
        <p14:creationId xmlns:p14="http://schemas.microsoft.com/office/powerpoint/2010/main" val="2255131318"/>
      </p:ext>
    </p:extLst>
  </p:cSld>
  <p:clrMap bg1="lt1" tx1="dk1" bg2="lt2" tx2="dk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 id="2147483766" r:id="rId5"/>
    <p:sldLayoutId id="2147483767" r:id="rId6"/>
    <p:sldLayoutId id="2147483768" r:id="rId7"/>
    <p:sldLayoutId id="2147483769" r:id="rId8"/>
    <p:sldLayoutId id="2147483770" r:id="rId9"/>
    <p:sldLayoutId id="2147483771" r:id="rId10"/>
    <p:sldLayoutId id="2147483772" r:id="rId11"/>
    <p:sldLayoutId id="2147483773" r:id="rId12"/>
    <p:sldLayoutId id="2147483774" r:id="rId13"/>
    <p:sldLayoutId id="2147483775" r:id="rId14"/>
    <p:sldLayoutId id="2147483776" r:id="rId15"/>
    <p:sldLayoutId id="2147483777"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https://onlinelibrary-wiley-com.bibliopass.unito.it/action/doSearch?ContribAuthorStored=Valentini,+Laura"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B85C1E5-0FA0-48BD-9A3E-C7BF533BB8A8}"/>
              </a:ext>
            </a:extLst>
          </p:cNvPr>
          <p:cNvSpPr>
            <a:spLocks noGrp="1"/>
          </p:cNvSpPr>
          <p:nvPr>
            <p:ph type="title"/>
          </p:nvPr>
        </p:nvSpPr>
        <p:spPr>
          <a:xfrm>
            <a:off x="2297665" y="1859875"/>
            <a:ext cx="8911687" cy="1280890"/>
          </a:xfrm>
        </p:spPr>
        <p:txBody>
          <a:bodyPr>
            <a:normAutofit fontScale="90000"/>
          </a:bodyPr>
          <a:lstStyle/>
          <a:p>
            <a:pPr algn="ctr"/>
            <a:r>
              <a:rPr lang="it-IT" dirty="0" err="1"/>
              <a:t>Éthique</a:t>
            </a:r>
            <a:r>
              <a:rPr lang="it-IT" dirty="0"/>
              <a:t> </a:t>
            </a:r>
            <a:r>
              <a:rPr lang="it-IT" dirty="0" err="1"/>
              <a:t>relationnelle</a:t>
            </a:r>
            <a:r>
              <a:rPr lang="it-IT" dirty="0"/>
              <a:t> </a:t>
            </a:r>
            <a:r>
              <a:rPr lang="it-IT" dirty="0" err="1"/>
              <a:t>entre</a:t>
            </a:r>
            <a:r>
              <a:rPr lang="it-IT" dirty="0"/>
              <a:t> </a:t>
            </a:r>
            <a:r>
              <a:rPr lang="it-IT" dirty="0" err="1"/>
              <a:t>humains</a:t>
            </a:r>
            <a:r>
              <a:rPr lang="it-IT" dirty="0"/>
              <a:t> et </a:t>
            </a:r>
            <a:r>
              <a:rPr lang="it-IT" dirty="0" err="1"/>
              <a:t>animaux</a:t>
            </a:r>
            <a:r>
              <a:rPr lang="it-IT" dirty="0"/>
              <a:t>: </a:t>
            </a:r>
            <a:br>
              <a:rPr lang="it-IT" dirty="0"/>
            </a:br>
            <a:r>
              <a:rPr lang="it-IT" dirty="0" err="1"/>
              <a:t>cooperation</a:t>
            </a:r>
            <a:r>
              <a:rPr lang="it-IT" dirty="0"/>
              <a:t>, </a:t>
            </a:r>
            <a:r>
              <a:rPr lang="it-IT" dirty="0" err="1"/>
              <a:t>utilisation</a:t>
            </a:r>
            <a:r>
              <a:rPr lang="it-IT" dirty="0"/>
              <a:t>, </a:t>
            </a:r>
            <a:r>
              <a:rPr lang="it-IT" dirty="0" err="1"/>
              <a:t>exploitation</a:t>
            </a:r>
            <a:r>
              <a:rPr lang="it-IT" dirty="0"/>
              <a:t>?</a:t>
            </a:r>
            <a:br>
              <a:rPr lang="it-IT" dirty="0"/>
            </a:br>
            <a:br>
              <a:rPr lang="it-IT" dirty="0"/>
            </a:br>
            <a:r>
              <a:rPr lang="it-IT" dirty="0"/>
              <a:t>											</a:t>
            </a:r>
            <a:endParaRPr lang="fr-FR" dirty="0"/>
          </a:p>
        </p:txBody>
      </p:sp>
    </p:spTree>
    <p:extLst>
      <p:ext uri="{BB962C8B-B14F-4D97-AF65-F5344CB8AC3E}">
        <p14:creationId xmlns:p14="http://schemas.microsoft.com/office/powerpoint/2010/main" val="30041734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0987BB2-97E4-4A8D-A240-8377A3095C74}"/>
              </a:ext>
            </a:extLst>
          </p:cNvPr>
          <p:cNvSpPr>
            <a:spLocks noGrp="1"/>
          </p:cNvSpPr>
          <p:nvPr>
            <p:ph type="title"/>
          </p:nvPr>
        </p:nvSpPr>
        <p:spPr>
          <a:xfrm>
            <a:off x="2592925" y="624110"/>
            <a:ext cx="8911687" cy="820377"/>
          </a:xfrm>
        </p:spPr>
        <p:txBody>
          <a:bodyPr>
            <a:normAutofit/>
          </a:bodyPr>
          <a:lstStyle/>
          <a:p>
            <a:r>
              <a:rPr lang="fr-FR" sz="1800" dirty="0">
                <a:solidFill>
                  <a:schemeClr val="tx1">
                    <a:lumMod val="75000"/>
                    <a:lumOff val="25000"/>
                  </a:schemeClr>
                </a:solidFill>
                <a:latin typeface="+mn-lt"/>
                <a:ea typeface="+mn-ea"/>
                <a:cs typeface="+mn-cs"/>
              </a:rPr>
              <a:t>Canine Justice. </a:t>
            </a:r>
            <a:r>
              <a:rPr lang="fr-FR" sz="1800" dirty="0">
                <a:solidFill>
                  <a:schemeClr val="tx1">
                    <a:lumMod val="75000"/>
                    <a:lumOff val="25000"/>
                  </a:schemeClr>
                </a:solidFill>
                <a:latin typeface="+mn-lt"/>
                <a:ea typeface="+mn-ea"/>
                <a:cs typeface="+mn-cs"/>
                <a:hlinkClick r:id="rId2">
                  <a:extLst>
                    <a:ext uri="{A12FA001-AC4F-418D-AE19-62706E023703}">
                      <ahyp:hlinkClr xmlns:ahyp="http://schemas.microsoft.com/office/drawing/2018/hyperlinkcolor" val="tx"/>
                    </a:ext>
                  </a:extLst>
                </a:hlinkClick>
              </a:rPr>
              <a:t>Laura Valentini</a:t>
            </a:r>
            <a:br>
              <a:rPr lang="fr-FR" sz="1800" dirty="0">
                <a:solidFill>
                  <a:schemeClr val="tx1">
                    <a:lumMod val="75000"/>
                    <a:lumOff val="25000"/>
                  </a:schemeClr>
                </a:solidFill>
                <a:latin typeface="+mn-lt"/>
                <a:ea typeface="+mn-ea"/>
                <a:cs typeface="+mn-cs"/>
              </a:rPr>
            </a:br>
            <a:endParaRPr lang="fr-FR" sz="1800" dirty="0">
              <a:solidFill>
                <a:schemeClr val="tx1">
                  <a:lumMod val="75000"/>
                  <a:lumOff val="25000"/>
                </a:schemeClr>
              </a:solidFill>
              <a:latin typeface="+mn-lt"/>
              <a:ea typeface="+mn-ea"/>
              <a:cs typeface="+mn-cs"/>
            </a:endParaRPr>
          </a:p>
        </p:txBody>
      </p:sp>
      <p:sp>
        <p:nvSpPr>
          <p:cNvPr id="3" name="Segnaposto contenuto 2">
            <a:extLst>
              <a:ext uri="{FF2B5EF4-FFF2-40B4-BE49-F238E27FC236}">
                <a16:creationId xmlns:a16="http://schemas.microsoft.com/office/drawing/2014/main" id="{E50ECC50-A206-4145-B918-517A05D74CA8}"/>
              </a:ext>
            </a:extLst>
          </p:cNvPr>
          <p:cNvSpPr>
            <a:spLocks noGrp="1"/>
          </p:cNvSpPr>
          <p:nvPr>
            <p:ph idx="1"/>
          </p:nvPr>
        </p:nvSpPr>
        <p:spPr>
          <a:xfrm>
            <a:off x="2589212" y="1034298"/>
            <a:ext cx="8915400" cy="4559500"/>
          </a:xfrm>
        </p:spPr>
        <p:txBody>
          <a:bodyPr>
            <a:normAutofit fontScale="92500" lnSpcReduction="20000"/>
          </a:bodyPr>
          <a:lstStyle/>
          <a:p>
            <a:r>
              <a:rPr lang="it-IT" dirty="0" err="1"/>
              <a:t>Vues</a:t>
            </a:r>
            <a:r>
              <a:rPr lang="it-IT" dirty="0"/>
              <a:t> </a:t>
            </a:r>
            <a:r>
              <a:rPr lang="it-IT" dirty="0" err="1"/>
              <a:t>relationnelles</a:t>
            </a:r>
            <a:r>
              <a:rPr lang="it-IT" dirty="0"/>
              <a:t>/ </a:t>
            </a:r>
            <a:r>
              <a:rPr lang="it-IT" dirty="0" err="1"/>
              <a:t>associatives</a:t>
            </a:r>
            <a:r>
              <a:rPr lang="it-IT" dirty="0"/>
              <a:t> de la </a:t>
            </a:r>
            <a:r>
              <a:rPr lang="it-IT" dirty="0" err="1"/>
              <a:t>justice</a:t>
            </a:r>
            <a:r>
              <a:rPr lang="it-IT" dirty="0"/>
              <a:t>: </a:t>
            </a:r>
            <a:r>
              <a:rPr lang="en-US" dirty="0"/>
              <a:t>devoirs de justice </a:t>
            </a:r>
            <a:r>
              <a:rPr lang="en-US" dirty="0" err="1"/>
              <a:t>s’appliquent</a:t>
            </a:r>
            <a:r>
              <a:rPr lang="en-US" dirty="0"/>
              <a:t> </a:t>
            </a:r>
            <a:r>
              <a:rPr lang="en-US" dirty="0" err="1"/>
              <a:t>seulement</a:t>
            </a:r>
            <a:r>
              <a:rPr lang="en-US" dirty="0"/>
              <a:t> entre </a:t>
            </a:r>
            <a:r>
              <a:rPr lang="en-US" dirty="0" err="1"/>
              <a:t>ceux</a:t>
            </a:r>
            <a:r>
              <a:rPr lang="en-US" dirty="0"/>
              <a:t> qui participant à la </a:t>
            </a:r>
            <a:r>
              <a:rPr lang="en-US" dirty="0" err="1"/>
              <a:t>coopération</a:t>
            </a:r>
            <a:r>
              <a:rPr lang="en-US" dirty="0"/>
              <a:t> </a:t>
            </a:r>
            <a:r>
              <a:rPr lang="en-US" dirty="0" err="1"/>
              <a:t>sociale</a:t>
            </a:r>
            <a:r>
              <a:rPr lang="en-US" dirty="0"/>
              <a:t>.</a:t>
            </a:r>
          </a:p>
          <a:p>
            <a:r>
              <a:rPr lang="en-US" dirty="0" err="1"/>
              <a:t>Défis</a:t>
            </a:r>
            <a:r>
              <a:rPr lang="en-US" dirty="0"/>
              <a:t>: geographical extension / specie extension</a:t>
            </a:r>
          </a:p>
          <a:p>
            <a:pPr marL="0" indent="0">
              <a:buNone/>
            </a:pPr>
            <a:r>
              <a:rPr lang="en-US" dirty="0" err="1"/>
              <a:t>Premisses</a:t>
            </a:r>
            <a:r>
              <a:rPr lang="en-US" dirty="0"/>
              <a:t>:</a:t>
            </a:r>
          </a:p>
          <a:p>
            <a:pPr marL="263525" indent="-263525">
              <a:buNone/>
            </a:pPr>
            <a:r>
              <a:rPr lang="en-US" dirty="0"/>
              <a:t>1) </a:t>
            </a:r>
            <a:r>
              <a:rPr lang="en-US" i="1" dirty="0"/>
              <a:t>justice applies to fellow cooperators (provided they are objects of moral concern)</a:t>
            </a:r>
          </a:p>
          <a:p>
            <a:pPr marL="263525" indent="-263525">
              <a:buNone/>
            </a:pPr>
            <a:r>
              <a:rPr lang="en-US" dirty="0"/>
              <a:t>2) </a:t>
            </a:r>
            <a:r>
              <a:rPr lang="en-US" i="1" dirty="0"/>
              <a:t>certain non‐human animals (e.g. dogs) are objects of moral concern</a:t>
            </a:r>
          </a:p>
          <a:p>
            <a:pPr marL="263525" indent="-263525">
              <a:buNone/>
            </a:pPr>
            <a:r>
              <a:rPr lang="en-US" dirty="0"/>
              <a:t>3) Les </a:t>
            </a:r>
            <a:r>
              <a:rPr lang="en-US" dirty="0" err="1"/>
              <a:t>chiens</a:t>
            </a:r>
            <a:r>
              <a:rPr lang="en-US" dirty="0"/>
              <a:t> participant </a:t>
            </a:r>
            <a:r>
              <a:rPr lang="en-US" dirty="0" err="1"/>
              <a:t>coopérativement</a:t>
            </a:r>
            <a:r>
              <a:rPr lang="en-US" dirty="0"/>
              <a:t> à la </a:t>
            </a:r>
            <a:r>
              <a:rPr lang="en-US" dirty="0" err="1"/>
              <a:t>societé</a:t>
            </a:r>
            <a:endParaRPr lang="en-US" dirty="0"/>
          </a:p>
          <a:p>
            <a:pPr marL="263525" indent="-263525">
              <a:buNone/>
            </a:pPr>
            <a:r>
              <a:rPr lang="en-US" dirty="0"/>
              <a:t>    (</a:t>
            </a:r>
            <a:r>
              <a:rPr lang="en-US" dirty="0" err="1"/>
              <a:t>ils</a:t>
            </a:r>
            <a:r>
              <a:rPr lang="en-US" dirty="0"/>
              <a:t> </a:t>
            </a:r>
            <a:r>
              <a:rPr lang="en-US" dirty="0" err="1"/>
              <a:t>gardent</a:t>
            </a:r>
            <a:r>
              <a:rPr lang="en-US" dirty="0"/>
              <a:t> le </a:t>
            </a:r>
            <a:r>
              <a:rPr lang="en-US" dirty="0" err="1"/>
              <a:t>bétail</a:t>
            </a:r>
            <a:r>
              <a:rPr lang="en-US" dirty="0"/>
              <a:t> e les </a:t>
            </a:r>
            <a:r>
              <a:rPr lang="en-US" dirty="0" err="1"/>
              <a:t>propriétè</a:t>
            </a:r>
            <a:r>
              <a:rPr lang="en-US" dirty="0"/>
              <a:t>, </a:t>
            </a:r>
            <a:r>
              <a:rPr lang="en-US" dirty="0" err="1"/>
              <a:t>assistent</a:t>
            </a:r>
            <a:r>
              <a:rPr lang="en-US" dirty="0"/>
              <a:t> les </a:t>
            </a:r>
            <a:r>
              <a:rPr lang="en-US" dirty="0" err="1"/>
              <a:t>aveugles</a:t>
            </a:r>
            <a:r>
              <a:rPr lang="en-US" dirty="0"/>
              <a:t>, </a:t>
            </a:r>
            <a:r>
              <a:rPr lang="en-US" dirty="0" err="1"/>
              <a:t>participent</a:t>
            </a:r>
            <a:r>
              <a:rPr lang="en-US" dirty="0"/>
              <a:t> aux operations de </a:t>
            </a:r>
            <a:r>
              <a:rPr lang="en-US" dirty="0" err="1"/>
              <a:t>sauvetage</a:t>
            </a:r>
            <a:r>
              <a:rPr lang="en-US" dirty="0"/>
              <a:t>, </a:t>
            </a:r>
            <a:r>
              <a:rPr lang="en-US" dirty="0" err="1"/>
              <a:t>travaillent</a:t>
            </a:r>
            <a:r>
              <a:rPr lang="en-US" dirty="0"/>
              <a:t> avec les </a:t>
            </a:r>
            <a:r>
              <a:rPr lang="en-US" dirty="0" err="1"/>
              <a:t>militaires</a:t>
            </a:r>
            <a:r>
              <a:rPr lang="en-US" dirty="0"/>
              <a:t> et la police, </a:t>
            </a:r>
            <a:r>
              <a:rPr lang="en-US" dirty="0" err="1"/>
              <a:t>assistent</a:t>
            </a:r>
            <a:r>
              <a:rPr lang="en-US" dirty="0"/>
              <a:t> dans les therapies </a:t>
            </a:r>
            <a:r>
              <a:rPr lang="en-US" dirty="0" err="1"/>
              <a:t>psychologiques</a:t>
            </a:r>
            <a:r>
              <a:rPr lang="en-US" dirty="0"/>
              <a:t>.)</a:t>
            </a:r>
          </a:p>
          <a:p>
            <a:pPr marL="263525" indent="-263525">
              <a:buNone/>
            </a:pPr>
            <a:r>
              <a:rPr lang="en-US" dirty="0"/>
              <a:t>Conclusion:</a:t>
            </a:r>
          </a:p>
          <a:p>
            <a:pPr marL="263525" indent="-263525">
              <a:buNone/>
            </a:pPr>
            <a:r>
              <a:rPr lang="en-US" dirty="0"/>
              <a:t> 4) Les </a:t>
            </a:r>
            <a:r>
              <a:rPr lang="en-US" dirty="0" err="1"/>
              <a:t>cheins</a:t>
            </a:r>
            <a:r>
              <a:rPr lang="en-US" dirty="0"/>
              <a:t> </a:t>
            </a:r>
            <a:r>
              <a:rPr lang="en-US" dirty="0" err="1"/>
              <a:t>ont</a:t>
            </a:r>
            <a:r>
              <a:rPr lang="en-US" dirty="0"/>
              <a:t> droits à </a:t>
            </a:r>
            <a:r>
              <a:rPr lang="en-US" dirty="0" err="1"/>
              <a:t>une</a:t>
            </a:r>
            <a:r>
              <a:rPr lang="en-US" dirty="0"/>
              <a:t> </a:t>
            </a:r>
            <a:r>
              <a:rPr lang="en-US" dirty="0" err="1"/>
              <a:t>forme</a:t>
            </a:r>
            <a:r>
              <a:rPr lang="en-US" dirty="0"/>
              <a:t> de justice </a:t>
            </a:r>
            <a:r>
              <a:rPr lang="en-US" dirty="0" err="1"/>
              <a:t>sociale</a:t>
            </a:r>
            <a:r>
              <a:rPr lang="en-US" dirty="0"/>
              <a:t> </a:t>
            </a:r>
            <a:r>
              <a:rPr lang="en-US" dirty="0" err="1"/>
              <a:t>equivalente</a:t>
            </a:r>
            <a:r>
              <a:rPr lang="en-US" dirty="0"/>
              <a:t> aux </a:t>
            </a:r>
            <a:r>
              <a:rPr lang="en-US" dirty="0" err="1"/>
              <a:t>autres</a:t>
            </a:r>
            <a:r>
              <a:rPr lang="en-US" dirty="0"/>
              <a:t> members de la </a:t>
            </a:r>
            <a:r>
              <a:rPr lang="en-US" dirty="0" err="1"/>
              <a:t>société</a:t>
            </a:r>
            <a:r>
              <a:rPr lang="en-US" dirty="0"/>
              <a:t>: droits </a:t>
            </a:r>
            <a:r>
              <a:rPr lang="en-US" dirty="0" err="1"/>
              <a:t>économiques</a:t>
            </a:r>
            <a:r>
              <a:rPr lang="en-US" dirty="0"/>
              <a:t> (</a:t>
            </a:r>
            <a:r>
              <a:rPr lang="en-US" dirty="0" err="1"/>
              <a:t>une</a:t>
            </a:r>
            <a:r>
              <a:rPr lang="en-US" dirty="0"/>
              <a:t> </a:t>
            </a:r>
            <a:r>
              <a:rPr lang="en-US" dirty="0" err="1"/>
              <a:t>partie</a:t>
            </a:r>
            <a:r>
              <a:rPr lang="en-US" dirty="0"/>
              <a:t> des </a:t>
            </a:r>
            <a:r>
              <a:rPr lang="en-US" dirty="0" err="1"/>
              <a:t>ressources</a:t>
            </a:r>
            <a:r>
              <a:rPr lang="en-US" dirty="0"/>
              <a:t> </a:t>
            </a:r>
            <a:r>
              <a:rPr lang="en-US" dirty="0" err="1"/>
              <a:t>sociales</a:t>
            </a:r>
            <a:r>
              <a:rPr lang="en-US" dirty="0"/>
              <a:t>, </a:t>
            </a:r>
            <a:r>
              <a:rPr lang="en-US" dirty="0" err="1"/>
              <a:t>une</a:t>
            </a:r>
            <a:r>
              <a:rPr lang="en-US" dirty="0"/>
              <a:t> </a:t>
            </a:r>
            <a:r>
              <a:rPr lang="en-US" dirty="0" err="1"/>
              <a:t>forme</a:t>
            </a:r>
            <a:r>
              <a:rPr lang="en-US" dirty="0"/>
              <a:t> de </a:t>
            </a:r>
            <a:r>
              <a:rPr lang="en-US" dirty="0" err="1"/>
              <a:t>securité</a:t>
            </a:r>
            <a:r>
              <a:rPr lang="en-US" dirty="0"/>
              <a:t> </a:t>
            </a:r>
            <a:r>
              <a:rPr lang="en-US" dirty="0" err="1"/>
              <a:t>sociale</a:t>
            </a:r>
            <a:r>
              <a:rPr lang="en-US" dirty="0"/>
              <a:t>, etc.) et politiques (</a:t>
            </a:r>
            <a:r>
              <a:rPr lang="en-US" dirty="0" err="1"/>
              <a:t>une</a:t>
            </a:r>
            <a:r>
              <a:rPr lang="en-US" dirty="0"/>
              <a:t> </a:t>
            </a:r>
            <a:r>
              <a:rPr lang="en-US" dirty="0" err="1"/>
              <a:t>forme</a:t>
            </a:r>
            <a:r>
              <a:rPr lang="en-US" dirty="0"/>
              <a:t> de representation de </a:t>
            </a:r>
            <a:r>
              <a:rPr lang="en-US" dirty="0" err="1"/>
              <a:t>leur</a:t>
            </a:r>
            <a:r>
              <a:rPr lang="en-US" dirty="0"/>
              <a:t> </a:t>
            </a:r>
            <a:r>
              <a:rPr lang="en-US" dirty="0" err="1"/>
              <a:t>intérêts</a:t>
            </a:r>
            <a:r>
              <a:rPr lang="en-US" dirty="0"/>
              <a:t>)</a:t>
            </a:r>
          </a:p>
          <a:p>
            <a:endParaRPr lang="en-US" dirty="0"/>
          </a:p>
          <a:p>
            <a:endParaRPr lang="fr-FR" dirty="0"/>
          </a:p>
        </p:txBody>
      </p:sp>
    </p:spTree>
    <p:extLst>
      <p:ext uri="{BB962C8B-B14F-4D97-AF65-F5344CB8AC3E}">
        <p14:creationId xmlns:p14="http://schemas.microsoft.com/office/powerpoint/2010/main" val="38781548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a:extLst>
              <a:ext uri="{FF2B5EF4-FFF2-40B4-BE49-F238E27FC236}">
                <a16:creationId xmlns:a16="http://schemas.microsoft.com/office/drawing/2014/main" id="{8D905987-4584-48E2-8EE0-FB5F602A943A}"/>
              </a:ext>
            </a:extLst>
          </p:cNvPr>
          <p:cNvSpPr/>
          <p:nvPr/>
        </p:nvSpPr>
        <p:spPr>
          <a:xfrm>
            <a:off x="752167" y="1740308"/>
            <a:ext cx="3406878" cy="6784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err="1"/>
              <a:t>Cooperation</a:t>
            </a:r>
            <a:endParaRPr lang="fr-FR" dirty="0"/>
          </a:p>
        </p:txBody>
      </p:sp>
      <p:sp>
        <p:nvSpPr>
          <p:cNvPr id="7" name="Rettangolo 6">
            <a:extLst>
              <a:ext uri="{FF2B5EF4-FFF2-40B4-BE49-F238E27FC236}">
                <a16:creationId xmlns:a16="http://schemas.microsoft.com/office/drawing/2014/main" id="{1C643570-3F8C-4325-997E-FE4983161A51}"/>
              </a:ext>
            </a:extLst>
          </p:cNvPr>
          <p:cNvSpPr/>
          <p:nvPr/>
        </p:nvSpPr>
        <p:spPr>
          <a:xfrm>
            <a:off x="4517922" y="1361839"/>
            <a:ext cx="3200400" cy="6784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err="1"/>
              <a:t>Utilisation</a:t>
            </a:r>
            <a:endParaRPr lang="fr-FR" dirty="0"/>
          </a:p>
        </p:txBody>
      </p:sp>
      <p:sp>
        <p:nvSpPr>
          <p:cNvPr id="8" name="Rettangolo 7">
            <a:extLst>
              <a:ext uri="{FF2B5EF4-FFF2-40B4-BE49-F238E27FC236}">
                <a16:creationId xmlns:a16="http://schemas.microsoft.com/office/drawing/2014/main" id="{D220EFA3-FDA6-4617-A8FF-C805EC9123E9}"/>
              </a:ext>
            </a:extLst>
          </p:cNvPr>
          <p:cNvSpPr/>
          <p:nvPr/>
        </p:nvSpPr>
        <p:spPr>
          <a:xfrm>
            <a:off x="8288593" y="1740306"/>
            <a:ext cx="2875936" cy="6784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err="1"/>
              <a:t>Exploitation</a:t>
            </a:r>
            <a:endParaRPr lang="fr-FR" dirty="0"/>
          </a:p>
        </p:txBody>
      </p:sp>
      <p:sp>
        <p:nvSpPr>
          <p:cNvPr id="13" name="CasellaDiTesto 12">
            <a:extLst>
              <a:ext uri="{FF2B5EF4-FFF2-40B4-BE49-F238E27FC236}">
                <a16:creationId xmlns:a16="http://schemas.microsoft.com/office/drawing/2014/main" id="{FF9B666C-A491-47AE-A89E-2E421D2CDA58}"/>
              </a:ext>
            </a:extLst>
          </p:cNvPr>
          <p:cNvSpPr txBox="1"/>
          <p:nvPr/>
        </p:nvSpPr>
        <p:spPr>
          <a:xfrm>
            <a:off x="3186506" y="140724"/>
            <a:ext cx="6150078" cy="369332"/>
          </a:xfrm>
          <a:prstGeom prst="rect">
            <a:avLst/>
          </a:prstGeom>
          <a:noFill/>
        </p:spPr>
        <p:txBody>
          <a:bodyPr wrap="square" rtlCol="0">
            <a:spAutoFit/>
          </a:bodyPr>
          <a:lstStyle/>
          <a:p>
            <a:pPr algn="ctr"/>
            <a:r>
              <a:rPr lang="fr-MC" dirty="0"/>
              <a:t>Chacune</a:t>
            </a:r>
            <a:r>
              <a:rPr lang="it-IT" dirty="0"/>
              <a:t> relation </a:t>
            </a:r>
            <a:r>
              <a:rPr lang="it-IT" dirty="0" err="1"/>
              <a:t>comporte</a:t>
            </a:r>
            <a:r>
              <a:rPr lang="it-IT" dirty="0"/>
              <a:t> </a:t>
            </a:r>
            <a:r>
              <a:rPr lang="it-IT" dirty="0" err="1"/>
              <a:t>soit</a:t>
            </a:r>
            <a:r>
              <a:rPr lang="it-IT" dirty="0"/>
              <a:t> </a:t>
            </a:r>
            <a:endParaRPr lang="fr-FR" dirty="0"/>
          </a:p>
        </p:txBody>
      </p:sp>
      <p:sp>
        <p:nvSpPr>
          <p:cNvPr id="14" name="CasellaDiTesto 13">
            <a:extLst>
              <a:ext uri="{FF2B5EF4-FFF2-40B4-BE49-F238E27FC236}">
                <a16:creationId xmlns:a16="http://schemas.microsoft.com/office/drawing/2014/main" id="{8D054639-2DD9-4C8B-8D67-65755D8B127F}"/>
              </a:ext>
            </a:extLst>
          </p:cNvPr>
          <p:cNvSpPr txBox="1"/>
          <p:nvPr/>
        </p:nvSpPr>
        <p:spPr>
          <a:xfrm>
            <a:off x="1246239" y="2956432"/>
            <a:ext cx="9306232" cy="646331"/>
          </a:xfrm>
          <a:prstGeom prst="rect">
            <a:avLst/>
          </a:prstGeom>
          <a:noFill/>
        </p:spPr>
        <p:txBody>
          <a:bodyPr wrap="square" rtlCol="0">
            <a:spAutoFit/>
          </a:bodyPr>
          <a:lstStyle/>
          <a:p>
            <a:pPr algn="ctr"/>
            <a:r>
              <a:rPr lang="it-IT" dirty="0"/>
              <a:t>Une </a:t>
            </a:r>
            <a:r>
              <a:rPr lang="it-IT" dirty="0" err="1"/>
              <a:t>definition</a:t>
            </a:r>
            <a:r>
              <a:rPr lang="it-IT" dirty="0"/>
              <a:t> non – normative d’un </a:t>
            </a:r>
            <a:r>
              <a:rPr lang="it-IT" dirty="0" err="1"/>
              <a:t>type</a:t>
            </a:r>
            <a:r>
              <a:rPr lang="it-IT" dirty="0"/>
              <a:t> de relation </a:t>
            </a:r>
            <a:r>
              <a:rPr lang="it-IT" dirty="0" err="1"/>
              <a:t>permet</a:t>
            </a:r>
            <a:r>
              <a:rPr lang="it-IT" dirty="0"/>
              <a:t> par </a:t>
            </a:r>
            <a:r>
              <a:rPr lang="it-IT" dirty="0" err="1"/>
              <a:t>contre</a:t>
            </a:r>
            <a:r>
              <a:rPr lang="it-IT" dirty="0"/>
              <a:t> de distinguer </a:t>
            </a:r>
            <a:r>
              <a:rPr lang="it-IT" dirty="0" err="1"/>
              <a:t>entre</a:t>
            </a:r>
            <a:r>
              <a:rPr lang="it-IT" dirty="0"/>
              <a:t> </a:t>
            </a:r>
            <a:r>
              <a:rPr lang="it-IT" dirty="0" err="1"/>
              <a:t>jugements</a:t>
            </a:r>
            <a:r>
              <a:rPr lang="it-IT" dirty="0"/>
              <a:t> </a:t>
            </a:r>
            <a:r>
              <a:rPr lang="it-IT" dirty="0" err="1"/>
              <a:t>normatifs</a:t>
            </a:r>
            <a:r>
              <a:rPr lang="it-IT" dirty="0"/>
              <a:t> et </a:t>
            </a:r>
            <a:r>
              <a:rPr lang="it-IT" dirty="0" err="1"/>
              <a:t>descriptifs</a:t>
            </a:r>
            <a:r>
              <a:rPr lang="it-IT" dirty="0"/>
              <a:t> et de </a:t>
            </a:r>
            <a:r>
              <a:rPr lang="it-IT" dirty="0" err="1"/>
              <a:t>formuler</a:t>
            </a:r>
            <a:r>
              <a:rPr lang="it-IT" dirty="0"/>
              <a:t> une </a:t>
            </a:r>
            <a:r>
              <a:rPr lang="it-IT" dirty="0" err="1"/>
              <a:t>sillogisme</a:t>
            </a:r>
            <a:r>
              <a:rPr lang="it-IT" dirty="0"/>
              <a:t> morale de ce </a:t>
            </a:r>
            <a:r>
              <a:rPr lang="it-IT" dirty="0" err="1"/>
              <a:t>type</a:t>
            </a:r>
            <a:r>
              <a:rPr lang="it-IT" dirty="0"/>
              <a:t>:</a:t>
            </a:r>
            <a:endParaRPr lang="fr-FR" dirty="0"/>
          </a:p>
        </p:txBody>
      </p:sp>
      <p:sp>
        <p:nvSpPr>
          <p:cNvPr id="16" name="CasellaDiTesto 15">
            <a:extLst>
              <a:ext uri="{FF2B5EF4-FFF2-40B4-BE49-F238E27FC236}">
                <a16:creationId xmlns:a16="http://schemas.microsoft.com/office/drawing/2014/main" id="{F06840B2-6B8C-43AB-BD6F-D18D0A1D24CE}"/>
              </a:ext>
            </a:extLst>
          </p:cNvPr>
          <p:cNvSpPr txBox="1"/>
          <p:nvPr/>
        </p:nvSpPr>
        <p:spPr>
          <a:xfrm>
            <a:off x="1892708" y="4018313"/>
            <a:ext cx="9994491" cy="1754326"/>
          </a:xfrm>
          <a:prstGeom prst="rect">
            <a:avLst/>
          </a:prstGeom>
          <a:noFill/>
        </p:spPr>
        <p:txBody>
          <a:bodyPr wrap="square" rtlCol="0">
            <a:spAutoFit/>
          </a:bodyPr>
          <a:lstStyle/>
          <a:p>
            <a:pPr marL="342900" indent="-342900">
              <a:buAutoNum type="alphaUcParenR"/>
            </a:pPr>
            <a:r>
              <a:rPr lang="it-IT" dirty="0" err="1"/>
              <a:t>Toutes</a:t>
            </a:r>
            <a:r>
              <a:rPr lang="it-IT" dirty="0"/>
              <a:t> relations </a:t>
            </a:r>
            <a:r>
              <a:rPr lang="it-IT" dirty="0" err="1"/>
              <a:t>du</a:t>
            </a:r>
            <a:r>
              <a:rPr lang="it-IT" dirty="0"/>
              <a:t> </a:t>
            </a:r>
            <a:r>
              <a:rPr lang="it-IT" dirty="0" err="1"/>
              <a:t>type</a:t>
            </a:r>
            <a:r>
              <a:rPr lang="it-IT" dirty="0"/>
              <a:t> B </a:t>
            </a:r>
            <a:r>
              <a:rPr lang="it-IT" dirty="0" err="1"/>
              <a:t>comportent</a:t>
            </a:r>
            <a:r>
              <a:rPr lang="it-IT" dirty="0"/>
              <a:t> un </a:t>
            </a:r>
            <a:r>
              <a:rPr lang="it-IT" dirty="0" err="1"/>
              <a:t>devoir</a:t>
            </a:r>
            <a:r>
              <a:rPr lang="it-IT" dirty="0"/>
              <a:t> </a:t>
            </a:r>
            <a:r>
              <a:rPr lang="it-IT" i="1" dirty="0"/>
              <a:t>c 		</a:t>
            </a:r>
            <a:r>
              <a:rPr lang="it-IT" dirty="0"/>
              <a:t>(</a:t>
            </a:r>
            <a:r>
              <a:rPr lang="it-IT" i="1" dirty="0" err="1"/>
              <a:t>Premisse</a:t>
            </a:r>
            <a:r>
              <a:rPr lang="it-IT" i="1" dirty="0"/>
              <a:t> </a:t>
            </a:r>
            <a:r>
              <a:rPr lang="it-IT" i="1" dirty="0" err="1"/>
              <a:t>majeure</a:t>
            </a:r>
            <a:r>
              <a:rPr lang="it-IT" i="1" dirty="0"/>
              <a:t> N)</a:t>
            </a:r>
          </a:p>
          <a:p>
            <a:pPr marL="342900" indent="-342900">
              <a:buAutoNum type="alphaUcParenR"/>
            </a:pPr>
            <a:endParaRPr lang="it-IT" i="1" dirty="0"/>
          </a:p>
          <a:p>
            <a:pPr marL="342900" indent="-342900">
              <a:buFontTx/>
              <a:buAutoNum type="alphaUcParenR"/>
            </a:pPr>
            <a:r>
              <a:rPr lang="it-IT" dirty="0"/>
              <a:t>La relation </a:t>
            </a:r>
            <a:r>
              <a:rPr lang="it-IT" i="1" dirty="0"/>
              <a:t>a</a:t>
            </a:r>
            <a:r>
              <a:rPr lang="it-IT" dirty="0"/>
              <a:t> </a:t>
            </a:r>
            <a:r>
              <a:rPr lang="it-IT" dirty="0" err="1"/>
              <a:t>appartient</a:t>
            </a:r>
            <a:r>
              <a:rPr lang="it-IT" dirty="0"/>
              <a:t> </a:t>
            </a:r>
            <a:r>
              <a:rPr lang="it-IT" dirty="0" err="1"/>
              <a:t>au</a:t>
            </a:r>
            <a:r>
              <a:rPr lang="it-IT" dirty="0"/>
              <a:t> </a:t>
            </a:r>
            <a:r>
              <a:rPr lang="it-IT" dirty="0" err="1"/>
              <a:t>type</a:t>
            </a:r>
            <a:r>
              <a:rPr lang="it-IT" dirty="0"/>
              <a:t> B						 (</a:t>
            </a:r>
            <a:r>
              <a:rPr lang="it-IT" i="1" dirty="0" err="1"/>
              <a:t>Premisse</a:t>
            </a:r>
            <a:r>
              <a:rPr lang="it-IT" i="1" dirty="0"/>
              <a:t> </a:t>
            </a:r>
            <a:r>
              <a:rPr lang="it-IT" i="1" dirty="0" err="1"/>
              <a:t>mineure</a:t>
            </a:r>
            <a:r>
              <a:rPr lang="it-IT" i="1" dirty="0"/>
              <a:t> </a:t>
            </a:r>
            <a:r>
              <a:rPr lang="it-IT" dirty="0"/>
              <a:t>D)</a:t>
            </a:r>
            <a:r>
              <a:rPr lang="it-IT" i="1" dirty="0"/>
              <a:t> </a:t>
            </a:r>
          </a:p>
          <a:p>
            <a:pPr marL="342900" indent="-342900">
              <a:buAutoNum type="alphaUcParenR"/>
            </a:pPr>
            <a:endParaRPr lang="it-IT" i="1" dirty="0"/>
          </a:p>
          <a:p>
            <a:pPr marL="342900" indent="-342900">
              <a:buAutoNum type="alphaUcParenR"/>
            </a:pPr>
            <a:endParaRPr lang="it-IT" i="1" dirty="0"/>
          </a:p>
          <a:p>
            <a:pPr marL="342900" indent="-342900">
              <a:buAutoNum type="alphaUcParenR"/>
            </a:pPr>
            <a:r>
              <a:rPr lang="it-IT" dirty="0"/>
              <a:t>La relation </a:t>
            </a:r>
            <a:r>
              <a:rPr lang="it-IT" i="1" dirty="0"/>
              <a:t>b </a:t>
            </a:r>
            <a:r>
              <a:rPr lang="it-IT" dirty="0" err="1"/>
              <a:t>comporte</a:t>
            </a:r>
            <a:r>
              <a:rPr lang="it-IT" dirty="0"/>
              <a:t> un </a:t>
            </a:r>
            <a:r>
              <a:rPr lang="it-IT" dirty="0" err="1"/>
              <a:t>devoir</a:t>
            </a:r>
            <a:r>
              <a:rPr lang="it-IT" dirty="0"/>
              <a:t> c</a:t>
            </a:r>
          </a:p>
        </p:txBody>
      </p:sp>
      <p:cxnSp>
        <p:nvCxnSpPr>
          <p:cNvPr id="18" name="Connettore diritto 17">
            <a:extLst>
              <a:ext uri="{FF2B5EF4-FFF2-40B4-BE49-F238E27FC236}">
                <a16:creationId xmlns:a16="http://schemas.microsoft.com/office/drawing/2014/main" id="{D91DB5AC-CEAD-4BBF-9A9F-53C3D17DFCBB}"/>
              </a:ext>
            </a:extLst>
          </p:cNvPr>
          <p:cNvCxnSpPr/>
          <p:nvPr/>
        </p:nvCxnSpPr>
        <p:spPr>
          <a:xfrm>
            <a:off x="1892709" y="5152609"/>
            <a:ext cx="5250426" cy="0"/>
          </a:xfrm>
          <a:prstGeom prst="line">
            <a:avLst/>
          </a:prstGeom>
        </p:spPr>
        <p:style>
          <a:lnRef idx="1">
            <a:schemeClr val="dk1"/>
          </a:lnRef>
          <a:fillRef idx="0">
            <a:schemeClr val="dk1"/>
          </a:fillRef>
          <a:effectRef idx="0">
            <a:schemeClr val="dk1"/>
          </a:effectRef>
          <a:fontRef idx="minor">
            <a:schemeClr val="tx1"/>
          </a:fontRef>
        </p:style>
      </p:cxnSp>
      <p:sp>
        <p:nvSpPr>
          <p:cNvPr id="2" name="Rettangolo 1">
            <a:extLst>
              <a:ext uri="{FF2B5EF4-FFF2-40B4-BE49-F238E27FC236}">
                <a16:creationId xmlns:a16="http://schemas.microsoft.com/office/drawing/2014/main" id="{B458F6F0-696B-4044-90B9-CF1D88DFC8F4}"/>
              </a:ext>
            </a:extLst>
          </p:cNvPr>
          <p:cNvSpPr/>
          <p:nvPr/>
        </p:nvSpPr>
        <p:spPr>
          <a:xfrm>
            <a:off x="4427866" y="556274"/>
            <a:ext cx="4924174" cy="646331"/>
          </a:xfrm>
          <a:prstGeom prst="rect">
            <a:avLst/>
          </a:prstGeom>
        </p:spPr>
        <p:txBody>
          <a:bodyPr wrap="square">
            <a:spAutoFit/>
          </a:bodyPr>
          <a:lstStyle/>
          <a:p>
            <a:r>
              <a:rPr lang="it-IT" dirty="0"/>
              <a:t>une differente extension </a:t>
            </a:r>
            <a:r>
              <a:rPr lang="it-IT" dirty="0" err="1"/>
              <a:t>soit</a:t>
            </a:r>
            <a:r>
              <a:rPr lang="it-IT" dirty="0"/>
              <a:t> une differente </a:t>
            </a:r>
            <a:r>
              <a:rPr lang="it-IT" dirty="0" err="1"/>
              <a:t>connotation</a:t>
            </a:r>
            <a:endParaRPr lang="fr-FR" dirty="0"/>
          </a:p>
        </p:txBody>
      </p:sp>
    </p:spTree>
    <p:extLst>
      <p:ext uri="{BB962C8B-B14F-4D97-AF65-F5344CB8AC3E}">
        <p14:creationId xmlns:p14="http://schemas.microsoft.com/office/powerpoint/2010/main" val="3188050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A4306496-3515-49C7-A9A9-76FF0855C268}"/>
              </a:ext>
            </a:extLst>
          </p:cNvPr>
          <p:cNvSpPr txBox="1"/>
          <p:nvPr/>
        </p:nvSpPr>
        <p:spPr>
          <a:xfrm>
            <a:off x="1637071" y="1592423"/>
            <a:ext cx="9011264" cy="5078313"/>
          </a:xfrm>
          <a:prstGeom prst="rect">
            <a:avLst/>
          </a:prstGeom>
          <a:noFill/>
        </p:spPr>
        <p:txBody>
          <a:bodyPr wrap="square" rtlCol="0">
            <a:spAutoFit/>
          </a:bodyPr>
          <a:lstStyle/>
          <a:p>
            <a:pPr marL="457200" indent="-457200" algn="just">
              <a:buAutoNum type="alphaUcParenR"/>
            </a:pPr>
            <a:endParaRPr lang="en-US" sz="2400" dirty="0"/>
          </a:p>
          <a:p>
            <a:pPr marL="457200" indent="-457200" algn="just">
              <a:buAutoNum type="alphaUcParenR"/>
            </a:pPr>
            <a:r>
              <a:rPr lang="en-US" sz="2400" dirty="0"/>
              <a:t>Relation entre </a:t>
            </a:r>
            <a:r>
              <a:rPr lang="en-US" sz="2400" b="1" dirty="0" err="1"/>
              <a:t>individus</a:t>
            </a:r>
            <a:r>
              <a:rPr lang="en-US" sz="2400" dirty="0"/>
              <a:t>.</a:t>
            </a:r>
          </a:p>
          <a:p>
            <a:pPr marL="457200" indent="-457200" algn="just">
              <a:buAutoNum type="alphaUcParenR"/>
            </a:pPr>
            <a:endParaRPr lang="en-US" sz="2400" dirty="0"/>
          </a:p>
          <a:p>
            <a:pPr marL="457200" indent="-457200" algn="just">
              <a:buAutoNum type="alphaUcParenR"/>
            </a:pPr>
            <a:r>
              <a:rPr lang="en-US" sz="2400" dirty="0"/>
              <a:t>Relation </a:t>
            </a:r>
            <a:r>
              <a:rPr lang="en-US" sz="2400" b="1" dirty="0"/>
              <a:t>continue</a:t>
            </a:r>
            <a:r>
              <a:rPr lang="en-US" sz="2400" dirty="0"/>
              <a:t> et pas </a:t>
            </a:r>
            <a:r>
              <a:rPr lang="en-US" sz="2400" dirty="0" err="1"/>
              <a:t>seulement</a:t>
            </a:r>
            <a:r>
              <a:rPr lang="en-US" sz="2400" dirty="0"/>
              <a:t> </a:t>
            </a:r>
            <a:r>
              <a:rPr lang="en-US" sz="2400" dirty="0" err="1"/>
              <a:t>occasionnelle</a:t>
            </a:r>
            <a:r>
              <a:rPr lang="en-US" sz="2400" dirty="0"/>
              <a:t>. </a:t>
            </a:r>
            <a:r>
              <a:rPr lang="en-US" sz="2400" dirty="0" err="1"/>
              <a:t>Cette</a:t>
            </a:r>
            <a:r>
              <a:rPr lang="en-US" sz="2400" dirty="0"/>
              <a:t> condition </a:t>
            </a:r>
            <a:r>
              <a:rPr lang="en-US" sz="2400" dirty="0" err="1"/>
              <a:t>exclut</a:t>
            </a:r>
            <a:r>
              <a:rPr lang="en-US" sz="2400" dirty="0"/>
              <a:t> la </a:t>
            </a:r>
            <a:r>
              <a:rPr lang="en-US" sz="2400" dirty="0" err="1"/>
              <a:t>plupart</a:t>
            </a:r>
            <a:r>
              <a:rPr lang="en-US" sz="2400" dirty="0"/>
              <a:t> de relations avec les </a:t>
            </a:r>
            <a:r>
              <a:rPr lang="en-US" sz="2400" dirty="0" err="1"/>
              <a:t>animaux</a:t>
            </a:r>
            <a:r>
              <a:rPr lang="en-US" sz="2400" dirty="0"/>
              <a:t> </a:t>
            </a:r>
            <a:r>
              <a:rPr lang="en-US" sz="2400" dirty="0" err="1"/>
              <a:t>sauvages</a:t>
            </a:r>
            <a:r>
              <a:rPr lang="en-US" sz="2400" dirty="0"/>
              <a:t> </a:t>
            </a:r>
            <a:r>
              <a:rPr lang="en-US" sz="2400" dirty="0" err="1"/>
              <a:t>ou</a:t>
            </a:r>
            <a:r>
              <a:rPr lang="en-US" sz="2400" dirty="0"/>
              <a:t> “</a:t>
            </a:r>
            <a:r>
              <a:rPr lang="en-US" sz="2400" dirty="0" err="1"/>
              <a:t>liminales</a:t>
            </a:r>
            <a:r>
              <a:rPr lang="en-US" sz="2400" dirty="0"/>
              <a:t>” (Donaldson et </a:t>
            </a:r>
            <a:r>
              <a:rPr lang="en-US" sz="2400" dirty="0" err="1"/>
              <a:t>Kymlicka</a:t>
            </a:r>
            <a:r>
              <a:rPr lang="en-US" sz="2400" dirty="0"/>
              <a:t> 2014).</a:t>
            </a:r>
          </a:p>
          <a:p>
            <a:pPr marL="457200" indent="-457200" algn="just">
              <a:buAutoNum type="alphaUcParenR"/>
            </a:pPr>
            <a:endParaRPr lang="en-US" sz="2400" dirty="0"/>
          </a:p>
          <a:p>
            <a:pPr marL="457200" indent="-457200" algn="just">
              <a:buAutoNum type="alphaUcParenR"/>
            </a:pPr>
            <a:r>
              <a:rPr lang="en-US" sz="2400" dirty="0"/>
              <a:t>Relation qui </a:t>
            </a:r>
            <a:r>
              <a:rPr lang="en-US" sz="2400" dirty="0" err="1"/>
              <a:t>comporte</a:t>
            </a:r>
            <a:r>
              <a:rPr lang="en-US" sz="2400" dirty="0"/>
              <a:t> la </a:t>
            </a:r>
            <a:r>
              <a:rPr lang="en-US" sz="2400" b="1" dirty="0"/>
              <a:t>production</a:t>
            </a:r>
            <a:r>
              <a:rPr lang="en-US" sz="2400" dirty="0"/>
              <a:t> d’un bien. Le bien </a:t>
            </a:r>
            <a:r>
              <a:rPr lang="en-US" sz="2400" dirty="0" err="1"/>
              <a:t>est</a:t>
            </a:r>
            <a:r>
              <a:rPr lang="en-US" sz="2400" dirty="0"/>
              <a:t> </a:t>
            </a:r>
            <a:r>
              <a:rPr lang="en-US" sz="2400" dirty="0" err="1"/>
              <a:t>extérieur</a:t>
            </a:r>
            <a:r>
              <a:rPr lang="en-US" sz="2400" dirty="0"/>
              <a:t> </a:t>
            </a:r>
            <a:r>
              <a:rPr lang="it-IT" sz="2400" dirty="0"/>
              <a:t>(</a:t>
            </a:r>
            <a:r>
              <a:rPr lang="it-IT" sz="2400" dirty="0" err="1"/>
              <a:t>Zuolo</a:t>
            </a:r>
            <a:r>
              <a:rPr lang="it-IT" sz="2400" dirty="0"/>
              <a:t> 2017)</a:t>
            </a:r>
            <a:r>
              <a:rPr lang="fr-FR" sz="2400" dirty="0"/>
              <a:t> </a:t>
            </a:r>
            <a:r>
              <a:rPr lang="en-US" sz="2400" dirty="0"/>
              <a:t>à la relation meme.</a:t>
            </a:r>
          </a:p>
          <a:p>
            <a:pPr marL="285750" indent="-285750" algn="just">
              <a:buFont typeface="Arial" panose="020B0604020202020204" pitchFamily="34" charset="0"/>
              <a:buChar char="•"/>
            </a:pPr>
            <a:endParaRPr lang="en-US" dirty="0"/>
          </a:p>
          <a:p>
            <a:pPr algn="just"/>
            <a:r>
              <a:rPr lang="en-US" sz="2400" dirty="0"/>
              <a:t>D) La production </a:t>
            </a:r>
            <a:r>
              <a:rPr lang="en-US" sz="2400" dirty="0" err="1"/>
              <a:t>est</a:t>
            </a:r>
            <a:r>
              <a:rPr lang="en-US" sz="2400" dirty="0"/>
              <a:t> </a:t>
            </a:r>
            <a:r>
              <a:rPr lang="en-US" sz="2400" b="1" dirty="0" err="1"/>
              <a:t>objectif</a:t>
            </a:r>
            <a:r>
              <a:rPr lang="en-US" sz="2400" dirty="0"/>
              <a:t> (pas </a:t>
            </a:r>
            <a:r>
              <a:rPr lang="en-US" sz="2400" dirty="0" err="1"/>
              <a:t>nécessairement</a:t>
            </a:r>
            <a:r>
              <a:rPr lang="en-US" sz="2400" dirty="0"/>
              <a:t>  	</a:t>
            </a:r>
            <a:r>
              <a:rPr lang="en-US" sz="2400" dirty="0" err="1"/>
              <a:t>commun</a:t>
            </a:r>
            <a:r>
              <a:rPr lang="en-US" sz="2400" dirty="0"/>
              <a:t>) et raison         	d’ </a:t>
            </a:r>
            <a:r>
              <a:rPr lang="en-US" sz="2400" dirty="0" err="1"/>
              <a:t>être</a:t>
            </a:r>
            <a:r>
              <a:rPr lang="en-US" sz="2400" dirty="0"/>
              <a:t> de la relation.</a:t>
            </a:r>
          </a:p>
          <a:p>
            <a:endParaRPr lang="en-US" dirty="0"/>
          </a:p>
        </p:txBody>
      </p:sp>
      <p:sp>
        <p:nvSpPr>
          <p:cNvPr id="7" name="CasellaDiTesto 6">
            <a:extLst>
              <a:ext uri="{FF2B5EF4-FFF2-40B4-BE49-F238E27FC236}">
                <a16:creationId xmlns:a16="http://schemas.microsoft.com/office/drawing/2014/main" id="{9D3A2521-8F16-4848-829A-54250D66A08C}"/>
              </a:ext>
            </a:extLst>
          </p:cNvPr>
          <p:cNvSpPr txBox="1"/>
          <p:nvPr/>
        </p:nvSpPr>
        <p:spPr>
          <a:xfrm>
            <a:off x="1637071" y="1007648"/>
            <a:ext cx="7197213" cy="584775"/>
          </a:xfrm>
          <a:prstGeom prst="rect">
            <a:avLst/>
          </a:prstGeom>
          <a:noFill/>
        </p:spPr>
        <p:txBody>
          <a:bodyPr wrap="square" rtlCol="0">
            <a:spAutoFit/>
          </a:bodyPr>
          <a:lstStyle/>
          <a:p>
            <a:r>
              <a:rPr lang="it-IT" sz="3200" dirty="0"/>
              <a:t>Co-production</a:t>
            </a:r>
          </a:p>
        </p:txBody>
      </p:sp>
    </p:spTree>
    <p:extLst>
      <p:ext uri="{BB962C8B-B14F-4D97-AF65-F5344CB8AC3E}">
        <p14:creationId xmlns:p14="http://schemas.microsoft.com/office/powerpoint/2010/main" val="24189330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CEA7CE5-5C93-44C2-99B5-BFC961158219}"/>
              </a:ext>
            </a:extLst>
          </p:cNvPr>
          <p:cNvSpPr>
            <a:spLocks noGrp="1"/>
          </p:cNvSpPr>
          <p:nvPr>
            <p:ph type="title"/>
          </p:nvPr>
        </p:nvSpPr>
        <p:spPr>
          <a:xfrm>
            <a:off x="838200" y="1"/>
            <a:ext cx="10515600" cy="1690688"/>
          </a:xfrm>
        </p:spPr>
        <p:txBody>
          <a:bodyPr>
            <a:normAutofit/>
          </a:bodyPr>
          <a:lstStyle/>
          <a:p>
            <a:r>
              <a:rPr lang="it-IT" sz="2800" dirty="0"/>
              <a:t>	</a:t>
            </a:r>
            <a:r>
              <a:rPr lang="it-IT" sz="2800" dirty="0" err="1"/>
              <a:t>Consequences</a:t>
            </a:r>
            <a:r>
              <a:rPr lang="it-IT" sz="2800" dirty="0"/>
              <a:t> </a:t>
            </a:r>
            <a:r>
              <a:rPr lang="it-IT" sz="2800" dirty="0" err="1"/>
              <a:t>normatives</a:t>
            </a:r>
            <a:r>
              <a:rPr lang="it-IT" sz="2800" dirty="0"/>
              <a:t> – </a:t>
            </a:r>
            <a:r>
              <a:rPr lang="it-IT" sz="2800" dirty="0" err="1"/>
              <a:t>raisons</a:t>
            </a:r>
            <a:r>
              <a:rPr lang="it-IT" sz="2800" dirty="0"/>
              <a:t> et </a:t>
            </a:r>
            <a:r>
              <a:rPr lang="it-IT" sz="2800" dirty="0" err="1"/>
              <a:t>conditions</a:t>
            </a:r>
            <a:r>
              <a:rPr lang="it-IT" sz="2800" dirty="0"/>
              <a:t> 	nécessaires</a:t>
            </a:r>
            <a:endParaRPr lang="fr-FR" sz="2800" dirty="0"/>
          </a:p>
        </p:txBody>
      </p:sp>
      <p:sp>
        <p:nvSpPr>
          <p:cNvPr id="3" name="Segnaposto contenuto 2">
            <a:extLst>
              <a:ext uri="{FF2B5EF4-FFF2-40B4-BE49-F238E27FC236}">
                <a16:creationId xmlns:a16="http://schemas.microsoft.com/office/drawing/2014/main" id="{DBEB2A35-1EE7-46D5-990B-90B05A9484A2}"/>
              </a:ext>
            </a:extLst>
          </p:cNvPr>
          <p:cNvSpPr>
            <a:spLocks noGrp="1"/>
          </p:cNvSpPr>
          <p:nvPr>
            <p:ph idx="1"/>
          </p:nvPr>
        </p:nvSpPr>
        <p:spPr>
          <a:xfrm>
            <a:off x="838200" y="1445343"/>
            <a:ext cx="10515600" cy="4770490"/>
          </a:xfrm>
        </p:spPr>
        <p:txBody>
          <a:bodyPr>
            <a:normAutofit fontScale="92500" lnSpcReduction="20000"/>
          </a:bodyPr>
          <a:lstStyle/>
          <a:p>
            <a:pPr marL="0" indent="0">
              <a:buNone/>
            </a:pPr>
            <a:r>
              <a:rPr lang="it-IT" sz="2600" dirty="0"/>
              <a:t>De la relation et de </a:t>
            </a:r>
            <a:r>
              <a:rPr lang="it-IT" sz="2600" dirty="0" err="1"/>
              <a:t>l’agent</a:t>
            </a:r>
            <a:r>
              <a:rPr lang="it-IT" sz="2600" dirty="0"/>
              <a:t> morale:</a:t>
            </a:r>
          </a:p>
          <a:p>
            <a:r>
              <a:rPr lang="it-IT" sz="2600" dirty="0"/>
              <a:t>R 1: </a:t>
            </a:r>
            <a:r>
              <a:rPr lang="it-IT" sz="2600" b="1" dirty="0" err="1"/>
              <a:t>Biens</a:t>
            </a:r>
            <a:r>
              <a:rPr lang="it-IT" sz="2600" b="1" dirty="0"/>
              <a:t> </a:t>
            </a:r>
            <a:r>
              <a:rPr lang="it-IT" sz="2600" b="1" dirty="0" err="1"/>
              <a:t>produits</a:t>
            </a:r>
            <a:r>
              <a:rPr lang="it-IT" sz="2600" dirty="0"/>
              <a:t>. La relation </a:t>
            </a:r>
            <a:r>
              <a:rPr lang="it-IT" sz="2600" dirty="0" err="1"/>
              <a:t>produit</a:t>
            </a:r>
            <a:r>
              <a:rPr lang="it-IT" sz="2600" dirty="0"/>
              <a:t> </a:t>
            </a:r>
            <a:r>
              <a:rPr lang="it-IT" sz="2600" dirty="0" err="1"/>
              <a:t>des</a:t>
            </a:r>
            <a:r>
              <a:rPr lang="it-IT" sz="2600" dirty="0"/>
              <a:t> </a:t>
            </a:r>
            <a:r>
              <a:rPr lang="it-IT" sz="2600" dirty="0" err="1"/>
              <a:t>biens</a:t>
            </a:r>
            <a:r>
              <a:rPr lang="it-IT" sz="2600" dirty="0"/>
              <a:t> qui </a:t>
            </a:r>
            <a:r>
              <a:rPr lang="it-IT" sz="2600" dirty="0" err="1"/>
              <a:t>ont</a:t>
            </a:r>
            <a:r>
              <a:rPr lang="it-IT" sz="2600" dirty="0"/>
              <a:t> la </a:t>
            </a:r>
            <a:r>
              <a:rPr lang="it-IT" sz="2600" dirty="0" err="1"/>
              <a:t>possibilité</a:t>
            </a:r>
            <a:r>
              <a:rPr lang="it-IT" sz="2600" dirty="0"/>
              <a:t> de </a:t>
            </a:r>
            <a:r>
              <a:rPr lang="it-IT" sz="2600" dirty="0" err="1"/>
              <a:t>bénéficer</a:t>
            </a:r>
            <a:r>
              <a:rPr lang="it-IT" sz="2600" dirty="0"/>
              <a:t> </a:t>
            </a:r>
            <a:r>
              <a:rPr lang="it-IT" sz="2600" dirty="0" err="1"/>
              <a:t>au-mons</a:t>
            </a:r>
            <a:r>
              <a:rPr lang="it-IT" sz="2600" dirty="0"/>
              <a:t> un de </a:t>
            </a:r>
            <a:r>
              <a:rPr lang="it-IT" sz="2600" dirty="0" err="1"/>
              <a:t>deux</a:t>
            </a:r>
            <a:r>
              <a:rPr lang="it-IT" sz="2600" dirty="0"/>
              <a:t> </a:t>
            </a:r>
            <a:r>
              <a:rPr lang="it-IT" sz="2600" dirty="0" err="1"/>
              <a:t>participants</a:t>
            </a:r>
            <a:r>
              <a:rPr lang="it-IT" sz="2600" dirty="0"/>
              <a:t>, en </a:t>
            </a:r>
            <a:r>
              <a:rPr lang="it-IT" sz="2600" dirty="0" err="1"/>
              <a:t>ameliorant</a:t>
            </a:r>
            <a:r>
              <a:rPr lang="it-IT" sz="2600" dirty="0"/>
              <a:t> son </a:t>
            </a:r>
            <a:r>
              <a:rPr lang="it-IT" sz="2600" dirty="0" err="1"/>
              <a:t>état</a:t>
            </a:r>
            <a:r>
              <a:rPr lang="it-IT" sz="2600" dirty="0"/>
              <a:t> de </a:t>
            </a:r>
            <a:r>
              <a:rPr lang="it-IT" sz="2600" dirty="0" err="1"/>
              <a:t>bien-être</a:t>
            </a:r>
            <a:r>
              <a:rPr lang="it-IT" sz="2600" dirty="0"/>
              <a:t>. </a:t>
            </a:r>
          </a:p>
          <a:p>
            <a:r>
              <a:rPr lang="it-IT" sz="2600" dirty="0"/>
              <a:t>R 2: </a:t>
            </a:r>
            <a:r>
              <a:rPr lang="it-IT" sz="2600" b="1" dirty="0" err="1"/>
              <a:t>Contribution</a:t>
            </a:r>
            <a:r>
              <a:rPr lang="it-IT" sz="2600" dirty="0"/>
              <a:t>. </a:t>
            </a:r>
            <a:r>
              <a:rPr lang="it-IT" sz="2600" dirty="0" err="1"/>
              <a:t>Chaque</a:t>
            </a:r>
            <a:r>
              <a:rPr lang="it-IT" sz="2600" dirty="0"/>
              <a:t> </a:t>
            </a:r>
            <a:r>
              <a:rPr lang="it-IT" sz="2600" dirty="0" err="1"/>
              <a:t>partie</a:t>
            </a:r>
            <a:r>
              <a:rPr lang="it-IT" sz="2600" dirty="0"/>
              <a:t> est nécessaire à la production </a:t>
            </a:r>
            <a:r>
              <a:rPr lang="it-IT" sz="2600" dirty="0" err="1"/>
              <a:t>des</a:t>
            </a:r>
            <a:r>
              <a:rPr lang="it-IT" sz="2600" dirty="0"/>
              <a:t> </a:t>
            </a:r>
            <a:r>
              <a:rPr lang="it-IT" sz="2600" dirty="0" err="1"/>
              <a:t>biens</a:t>
            </a:r>
            <a:r>
              <a:rPr lang="it-IT" sz="2600" dirty="0"/>
              <a:t>, qui </a:t>
            </a:r>
            <a:r>
              <a:rPr lang="it-IT" sz="2600" dirty="0" err="1"/>
              <a:t>serait</a:t>
            </a:r>
            <a:r>
              <a:rPr lang="it-IT" sz="2600" dirty="0"/>
              <a:t> </a:t>
            </a:r>
            <a:r>
              <a:rPr lang="it-IT" sz="2600" dirty="0" err="1"/>
              <a:t>impossible</a:t>
            </a:r>
            <a:r>
              <a:rPr lang="it-IT" sz="2600" dirty="0"/>
              <a:t> en </a:t>
            </a:r>
            <a:r>
              <a:rPr lang="it-IT" sz="2600" dirty="0" err="1"/>
              <a:t>absence</a:t>
            </a:r>
            <a:r>
              <a:rPr lang="it-IT" sz="2600" dirty="0"/>
              <a:t> de sa </a:t>
            </a:r>
            <a:r>
              <a:rPr lang="it-IT" sz="2600" dirty="0" err="1"/>
              <a:t>contribution</a:t>
            </a:r>
            <a:r>
              <a:rPr lang="it-IT" sz="2600" dirty="0"/>
              <a:t>.</a:t>
            </a:r>
          </a:p>
          <a:p>
            <a:r>
              <a:rPr lang="it-IT" sz="2600" dirty="0"/>
              <a:t>R 3: </a:t>
            </a:r>
            <a:r>
              <a:rPr lang="it-IT" sz="2600" b="1" dirty="0" err="1"/>
              <a:t>Responsabilité</a:t>
            </a:r>
            <a:r>
              <a:rPr lang="it-IT" sz="2600" dirty="0"/>
              <a:t>. La relation est </a:t>
            </a:r>
            <a:r>
              <a:rPr lang="it-IT" sz="2600" dirty="0" err="1"/>
              <a:t>créée</a:t>
            </a:r>
            <a:r>
              <a:rPr lang="it-IT" sz="2600" dirty="0"/>
              <a:t> et </a:t>
            </a:r>
            <a:r>
              <a:rPr lang="it-IT" sz="2600" dirty="0" err="1"/>
              <a:t>modifiée</a:t>
            </a:r>
            <a:r>
              <a:rPr lang="it-IT" sz="2600" dirty="0"/>
              <a:t> en </a:t>
            </a:r>
            <a:r>
              <a:rPr lang="it-IT" sz="2600" dirty="0" err="1"/>
              <a:t>raison</a:t>
            </a:r>
            <a:r>
              <a:rPr lang="it-IT" sz="2600" dirty="0"/>
              <a:t> de sa </a:t>
            </a:r>
            <a:r>
              <a:rPr lang="it-IT" sz="2600" dirty="0" err="1"/>
              <a:t>capacité</a:t>
            </a:r>
            <a:r>
              <a:rPr lang="it-IT" sz="2600" dirty="0"/>
              <a:t> </a:t>
            </a:r>
            <a:r>
              <a:rPr lang="it-IT" sz="2600" dirty="0" err="1"/>
              <a:t>productive</a:t>
            </a:r>
            <a:r>
              <a:rPr lang="it-IT" sz="2600" dirty="0"/>
              <a:t> par </a:t>
            </a:r>
            <a:r>
              <a:rPr lang="it-IT" sz="2600" dirty="0" err="1"/>
              <a:t>au-moins</a:t>
            </a:r>
            <a:r>
              <a:rPr lang="it-IT" sz="2600" dirty="0"/>
              <a:t> une </a:t>
            </a:r>
            <a:r>
              <a:rPr lang="it-IT" sz="2600" dirty="0" err="1"/>
              <a:t>des</a:t>
            </a:r>
            <a:r>
              <a:rPr lang="it-IT" sz="2600" dirty="0"/>
              <a:t> parties.</a:t>
            </a:r>
          </a:p>
          <a:p>
            <a:endParaRPr lang="it-IT" sz="2600" dirty="0"/>
          </a:p>
          <a:p>
            <a:pPr marL="0" indent="0">
              <a:buNone/>
            </a:pPr>
            <a:r>
              <a:rPr lang="it-IT" sz="2600" dirty="0" err="1"/>
              <a:t>Du</a:t>
            </a:r>
            <a:r>
              <a:rPr lang="it-IT" sz="2600" dirty="0"/>
              <a:t> </a:t>
            </a:r>
            <a:r>
              <a:rPr lang="it-IT" sz="2600" dirty="0" err="1"/>
              <a:t>destinataire</a:t>
            </a:r>
            <a:r>
              <a:rPr lang="it-IT" sz="2600" dirty="0"/>
              <a:t> </a:t>
            </a:r>
            <a:r>
              <a:rPr lang="it-IT" sz="2600" dirty="0" err="1"/>
              <a:t>des</a:t>
            </a:r>
            <a:r>
              <a:rPr lang="it-IT" sz="2600" dirty="0"/>
              <a:t> </a:t>
            </a:r>
            <a:r>
              <a:rPr lang="it-IT" sz="2600" dirty="0" err="1"/>
              <a:t>devoirs</a:t>
            </a:r>
            <a:r>
              <a:rPr lang="it-IT" sz="2600" dirty="0"/>
              <a:t>:</a:t>
            </a:r>
          </a:p>
          <a:p>
            <a:r>
              <a:rPr lang="it-IT" sz="2600" dirty="0"/>
              <a:t>R 4: </a:t>
            </a:r>
            <a:r>
              <a:rPr lang="it-IT" sz="2600" b="1" dirty="0"/>
              <a:t>status moral </a:t>
            </a:r>
            <a:r>
              <a:rPr lang="it-IT" sz="2600" dirty="0"/>
              <a:t>(</a:t>
            </a:r>
            <a:r>
              <a:rPr lang="it-IT" sz="2600" i="1" dirty="0"/>
              <a:t>moral status</a:t>
            </a:r>
            <a:r>
              <a:rPr lang="it-IT" sz="2600" dirty="0"/>
              <a:t>) </a:t>
            </a:r>
          </a:p>
          <a:p>
            <a:r>
              <a:rPr lang="it-IT" sz="2600" dirty="0"/>
              <a:t>R 5: </a:t>
            </a:r>
            <a:r>
              <a:rPr lang="fr-FR" sz="2600" b="1" dirty="0"/>
              <a:t>intérêts </a:t>
            </a:r>
            <a:r>
              <a:rPr lang="it-IT" sz="2600" b="1" dirty="0" err="1"/>
              <a:t>pertinents</a:t>
            </a:r>
            <a:endParaRPr lang="fr-FR" sz="2600" b="1" dirty="0"/>
          </a:p>
        </p:txBody>
      </p:sp>
    </p:spTree>
    <p:extLst>
      <p:ext uri="{BB962C8B-B14F-4D97-AF65-F5344CB8AC3E}">
        <p14:creationId xmlns:p14="http://schemas.microsoft.com/office/powerpoint/2010/main" val="24765989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93EE0EB-D8B2-4299-802E-003928AEBBCD}"/>
              </a:ext>
            </a:extLst>
          </p:cNvPr>
          <p:cNvSpPr>
            <a:spLocks noGrp="1"/>
          </p:cNvSpPr>
          <p:nvPr>
            <p:ph type="title"/>
          </p:nvPr>
        </p:nvSpPr>
        <p:spPr>
          <a:xfrm>
            <a:off x="838200" y="365125"/>
            <a:ext cx="10515600" cy="844243"/>
          </a:xfrm>
        </p:spPr>
        <p:txBody>
          <a:bodyPr/>
          <a:lstStyle/>
          <a:p>
            <a:r>
              <a:rPr lang="it-IT" dirty="0" err="1"/>
              <a:t>Consequences</a:t>
            </a:r>
            <a:r>
              <a:rPr lang="it-IT" dirty="0"/>
              <a:t> </a:t>
            </a:r>
            <a:r>
              <a:rPr lang="it-IT" dirty="0" err="1"/>
              <a:t>normatives</a:t>
            </a:r>
            <a:endParaRPr lang="fr-FR" dirty="0"/>
          </a:p>
        </p:txBody>
      </p:sp>
      <p:sp>
        <p:nvSpPr>
          <p:cNvPr id="3" name="Segnaposto contenuto 2">
            <a:extLst>
              <a:ext uri="{FF2B5EF4-FFF2-40B4-BE49-F238E27FC236}">
                <a16:creationId xmlns:a16="http://schemas.microsoft.com/office/drawing/2014/main" id="{8187180B-5591-4884-BB63-A16AFC1C7ACF}"/>
              </a:ext>
            </a:extLst>
          </p:cNvPr>
          <p:cNvSpPr>
            <a:spLocks noGrp="1"/>
          </p:cNvSpPr>
          <p:nvPr>
            <p:ph idx="1"/>
          </p:nvPr>
        </p:nvSpPr>
        <p:spPr/>
        <p:txBody>
          <a:bodyPr>
            <a:normAutofit/>
          </a:bodyPr>
          <a:lstStyle/>
          <a:p>
            <a:endParaRPr lang="it-IT" dirty="0"/>
          </a:p>
          <a:p>
            <a:endParaRPr lang="it-IT" dirty="0"/>
          </a:p>
          <a:p>
            <a:endParaRPr lang="it-IT" dirty="0"/>
          </a:p>
          <a:p>
            <a:endParaRPr lang="it-IT" dirty="0"/>
          </a:p>
          <a:p>
            <a:endParaRPr lang="it-IT" dirty="0"/>
          </a:p>
        </p:txBody>
      </p:sp>
      <p:sp>
        <p:nvSpPr>
          <p:cNvPr id="4" name="Ovale 3">
            <a:extLst>
              <a:ext uri="{FF2B5EF4-FFF2-40B4-BE49-F238E27FC236}">
                <a16:creationId xmlns:a16="http://schemas.microsoft.com/office/drawing/2014/main" id="{029AAE02-D879-4894-8410-0F72A2695190}"/>
              </a:ext>
            </a:extLst>
          </p:cNvPr>
          <p:cNvSpPr/>
          <p:nvPr/>
        </p:nvSpPr>
        <p:spPr>
          <a:xfrm>
            <a:off x="3583859" y="946778"/>
            <a:ext cx="3849329" cy="221128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dirty="0" err="1"/>
              <a:t>Justice</a:t>
            </a:r>
            <a:r>
              <a:rPr lang="it-IT" sz="2400" dirty="0"/>
              <a:t> distributive</a:t>
            </a:r>
          </a:p>
          <a:p>
            <a:pPr algn="ctr"/>
            <a:endParaRPr lang="it-IT" sz="2400" dirty="0"/>
          </a:p>
          <a:p>
            <a:pPr algn="ctr"/>
            <a:r>
              <a:rPr lang="it-IT" dirty="0"/>
              <a:t>Distribution </a:t>
            </a:r>
            <a:r>
              <a:rPr lang="it-IT" dirty="0" err="1"/>
              <a:t>equitable</a:t>
            </a:r>
            <a:r>
              <a:rPr lang="it-IT" dirty="0"/>
              <a:t> </a:t>
            </a:r>
            <a:r>
              <a:rPr lang="it-IT" dirty="0" err="1"/>
              <a:t>des</a:t>
            </a:r>
            <a:r>
              <a:rPr lang="it-IT" dirty="0"/>
              <a:t> </a:t>
            </a:r>
            <a:r>
              <a:rPr lang="it-IT" dirty="0" err="1"/>
              <a:t>avantage</a:t>
            </a:r>
            <a:r>
              <a:rPr lang="it-IT" dirty="0"/>
              <a:t> et </a:t>
            </a:r>
            <a:r>
              <a:rPr lang="it-IT" dirty="0" err="1"/>
              <a:t>disavantages</a:t>
            </a:r>
            <a:endParaRPr lang="fr-FR" dirty="0"/>
          </a:p>
        </p:txBody>
      </p:sp>
      <p:sp>
        <p:nvSpPr>
          <p:cNvPr id="5" name="Freccia a destra 4">
            <a:extLst>
              <a:ext uri="{FF2B5EF4-FFF2-40B4-BE49-F238E27FC236}">
                <a16:creationId xmlns:a16="http://schemas.microsoft.com/office/drawing/2014/main" id="{3479F618-70F6-4CA1-96BE-04D692777D46}"/>
              </a:ext>
            </a:extLst>
          </p:cNvPr>
          <p:cNvSpPr/>
          <p:nvPr/>
        </p:nvSpPr>
        <p:spPr>
          <a:xfrm rot="2949578">
            <a:off x="6885703" y="3075032"/>
            <a:ext cx="696095" cy="39820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Freccia a destra 5">
            <a:extLst>
              <a:ext uri="{FF2B5EF4-FFF2-40B4-BE49-F238E27FC236}">
                <a16:creationId xmlns:a16="http://schemas.microsoft.com/office/drawing/2014/main" id="{3AB73BFB-91C7-43A2-B0C2-E4E32B5B756D}"/>
              </a:ext>
            </a:extLst>
          </p:cNvPr>
          <p:cNvSpPr/>
          <p:nvPr/>
        </p:nvSpPr>
        <p:spPr>
          <a:xfrm rot="7743953">
            <a:off x="3500914" y="3037970"/>
            <a:ext cx="713853" cy="39820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ttangolo 6">
            <a:extLst>
              <a:ext uri="{FF2B5EF4-FFF2-40B4-BE49-F238E27FC236}">
                <a16:creationId xmlns:a16="http://schemas.microsoft.com/office/drawing/2014/main" id="{3B3FF198-30B9-4F44-BD4A-CBDBCD9CED19}"/>
              </a:ext>
            </a:extLst>
          </p:cNvPr>
          <p:cNvSpPr/>
          <p:nvPr/>
        </p:nvSpPr>
        <p:spPr>
          <a:xfrm>
            <a:off x="530942" y="3774317"/>
            <a:ext cx="3052917" cy="24026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err="1"/>
              <a:t>Justice</a:t>
            </a:r>
            <a:r>
              <a:rPr lang="it-IT" b="1" dirty="0"/>
              <a:t> </a:t>
            </a:r>
            <a:r>
              <a:rPr lang="it-IT" b="1" dirty="0" err="1"/>
              <a:t>genérale</a:t>
            </a:r>
            <a:endParaRPr lang="it-IT" b="1" dirty="0"/>
          </a:p>
          <a:p>
            <a:pPr algn="ctr"/>
            <a:endParaRPr lang="it-IT" b="1" dirty="0"/>
          </a:p>
          <a:p>
            <a:pPr algn="ctr"/>
            <a:r>
              <a:rPr lang="it-IT" dirty="0" err="1"/>
              <a:t>determinée</a:t>
            </a:r>
            <a:r>
              <a:rPr lang="it-IT" dirty="0"/>
              <a:t> pour </a:t>
            </a:r>
            <a:r>
              <a:rPr lang="it-IT" dirty="0" err="1"/>
              <a:t>tous</a:t>
            </a:r>
            <a:r>
              <a:rPr lang="it-IT" dirty="0"/>
              <a:t> </a:t>
            </a:r>
            <a:r>
              <a:rPr lang="it-IT" dirty="0" err="1"/>
              <a:t>les</a:t>
            </a:r>
            <a:r>
              <a:rPr lang="it-IT" dirty="0"/>
              <a:t> </a:t>
            </a:r>
            <a:r>
              <a:rPr lang="it-IT" dirty="0" err="1"/>
              <a:t>membres</a:t>
            </a:r>
            <a:r>
              <a:rPr lang="it-IT" dirty="0"/>
              <a:t> de la </a:t>
            </a:r>
            <a:r>
              <a:rPr lang="it-IT" dirty="0" err="1"/>
              <a:t>societé</a:t>
            </a:r>
            <a:r>
              <a:rPr lang="it-IT" dirty="0"/>
              <a:t> sans </a:t>
            </a:r>
            <a:r>
              <a:rPr lang="it-IT" dirty="0" err="1"/>
              <a:t>reference</a:t>
            </a:r>
            <a:r>
              <a:rPr lang="it-IT" dirty="0"/>
              <a:t> à la nature </a:t>
            </a:r>
            <a:r>
              <a:rPr lang="it-IT" dirty="0" err="1"/>
              <a:t>specifique</a:t>
            </a:r>
            <a:r>
              <a:rPr lang="it-IT" dirty="0"/>
              <a:t> de la relation</a:t>
            </a:r>
            <a:endParaRPr lang="fr-FR" dirty="0"/>
          </a:p>
        </p:txBody>
      </p:sp>
      <p:sp>
        <p:nvSpPr>
          <p:cNvPr id="8" name="Rettangolo 7">
            <a:extLst>
              <a:ext uri="{FF2B5EF4-FFF2-40B4-BE49-F238E27FC236}">
                <a16:creationId xmlns:a16="http://schemas.microsoft.com/office/drawing/2014/main" id="{484CEC96-B5A9-421B-A8EF-8DEBBF32CE53}"/>
              </a:ext>
            </a:extLst>
          </p:cNvPr>
          <p:cNvSpPr/>
          <p:nvPr/>
        </p:nvSpPr>
        <p:spPr>
          <a:xfrm>
            <a:off x="7433188" y="3739510"/>
            <a:ext cx="3052917" cy="245560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it-IT" dirty="0"/>
          </a:p>
          <a:p>
            <a:pPr algn="ctr"/>
            <a:r>
              <a:rPr lang="it-IT" b="1" dirty="0" err="1"/>
              <a:t>Justice</a:t>
            </a:r>
            <a:r>
              <a:rPr lang="it-IT" b="1" dirty="0"/>
              <a:t> </a:t>
            </a:r>
            <a:r>
              <a:rPr lang="it-IT" b="1" dirty="0" err="1"/>
              <a:t>particulière</a:t>
            </a:r>
            <a:endParaRPr lang="it-IT" b="1" dirty="0"/>
          </a:p>
          <a:p>
            <a:pPr algn="ctr"/>
            <a:endParaRPr lang="it-IT" b="1" dirty="0"/>
          </a:p>
          <a:p>
            <a:pPr algn="ctr"/>
            <a:r>
              <a:rPr lang="it-IT" dirty="0" err="1"/>
              <a:t>determinée</a:t>
            </a:r>
            <a:r>
              <a:rPr lang="it-IT" dirty="0"/>
              <a:t> en </a:t>
            </a:r>
            <a:r>
              <a:rPr lang="it-IT" dirty="0" err="1"/>
              <a:t>faisant</a:t>
            </a:r>
            <a:r>
              <a:rPr lang="it-IT" dirty="0"/>
              <a:t> </a:t>
            </a:r>
            <a:r>
              <a:rPr lang="it-IT" dirty="0" err="1"/>
              <a:t>reference</a:t>
            </a:r>
            <a:r>
              <a:rPr lang="it-IT" dirty="0"/>
              <a:t> à la relation </a:t>
            </a:r>
            <a:r>
              <a:rPr lang="it-IT" dirty="0" err="1"/>
              <a:t>specifique</a:t>
            </a:r>
            <a:r>
              <a:rPr lang="it-IT" dirty="0"/>
              <a:t> </a:t>
            </a:r>
            <a:endParaRPr lang="fr-FR" dirty="0"/>
          </a:p>
          <a:p>
            <a:pPr algn="ctr"/>
            <a:endParaRPr lang="fr-FR" dirty="0"/>
          </a:p>
        </p:txBody>
      </p:sp>
    </p:spTree>
    <p:extLst>
      <p:ext uri="{BB962C8B-B14F-4D97-AF65-F5344CB8AC3E}">
        <p14:creationId xmlns:p14="http://schemas.microsoft.com/office/powerpoint/2010/main" val="10321942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8356D8B-8E12-48FD-82DA-10ECB3261F0E}"/>
              </a:ext>
            </a:extLst>
          </p:cNvPr>
          <p:cNvSpPr>
            <a:spLocks noGrp="1"/>
          </p:cNvSpPr>
          <p:nvPr>
            <p:ph type="title"/>
          </p:nvPr>
        </p:nvSpPr>
        <p:spPr>
          <a:xfrm>
            <a:off x="838200" y="365126"/>
            <a:ext cx="10515600" cy="755752"/>
          </a:xfrm>
        </p:spPr>
        <p:txBody>
          <a:bodyPr>
            <a:normAutofit/>
          </a:bodyPr>
          <a:lstStyle/>
          <a:p>
            <a:r>
              <a:rPr lang="it-IT" sz="3200" dirty="0" err="1"/>
              <a:t>Devoirs</a:t>
            </a:r>
            <a:r>
              <a:rPr lang="it-IT" sz="3200" dirty="0"/>
              <a:t> </a:t>
            </a:r>
            <a:r>
              <a:rPr lang="it-IT" sz="3200" dirty="0" err="1"/>
              <a:t>generals</a:t>
            </a:r>
            <a:endParaRPr lang="fr-FR" sz="3200" dirty="0"/>
          </a:p>
        </p:txBody>
      </p:sp>
      <p:sp>
        <p:nvSpPr>
          <p:cNvPr id="3" name="Segnaposto contenuto 2">
            <a:extLst>
              <a:ext uri="{FF2B5EF4-FFF2-40B4-BE49-F238E27FC236}">
                <a16:creationId xmlns:a16="http://schemas.microsoft.com/office/drawing/2014/main" id="{FCC4FE94-E681-420B-AA2A-3007CD75075E}"/>
              </a:ext>
            </a:extLst>
          </p:cNvPr>
          <p:cNvSpPr>
            <a:spLocks noGrp="1"/>
          </p:cNvSpPr>
          <p:nvPr>
            <p:ph idx="1"/>
          </p:nvPr>
        </p:nvSpPr>
        <p:spPr>
          <a:xfrm>
            <a:off x="557981" y="1120878"/>
            <a:ext cx="10515600" cy="5737122"/>
          </a:xfrm>
        </p:spPr>
        <p:txBody>
          <a:bodyPr>
            <a:normAutofit lnSpcReduction="10000"/>
          </a:bodyPr>
          <a:lstStyle/>
          <a:p>
            <a:r>
              <a:rPr lang="it-IT" sz="2400" dirty="0" err="1"/>
              <a:t>Differentes</a:t>
            </a:r>
            <a:r>
              <a:rPr lang="it-IT" sz="2400" dirty="0"/>
              <a:t> </a:t>
            </a:r>
            <a:r>
              <a:rPr lang="it-IT" sz="2400" dirty="0" err="1"/>
              <a:t>thèories</a:t>
            </a:r>
            <a:r>
              <a:rPr lang="it-IT" sz="2400" dirty="0"/>
              <a:t> de la </a:t>
            </a:r>
            <a:r>
              <a:rPr lang="it-IT" sz="2400" dirty="0" err="1"/>
              <a:t>justice</a:t>
            </a:r>
            <a:r>
              <a:rPr lang="it-IT" sz="2400" dirty="0"/>
              <a:t>: </a:t>
            </a:r>
            <a:r>
              <a:rPr lang="it-IT" sz="2400" i="1" dirty="0" err="1"/>
              <a:t>egualitarianism</a:t>
            </a:r>
            <a:r>
              <a:rPr lang="it-IT" sz="2400" i="1" dirty="0"/>
              <a:t>, </a:t>
            </a:r>
            <a:r>
              <a:rPr lang="it-IT" sz="2400" i="1" dirty="0" err="1"/>
              <a:t>prioritarianism</a:t>
            </a:r>
            <a:r>
              <a:rPr lang="it-IT" sz="2400" i="1" dirty="0"/>
              <a:t>, </a:t>
            </a:r>
            <a:r>
              <a:rPr lang="it-IT" sz="2400" i="1" dirty="0" err="1"/>
              <a:t>sufficientarianism</a:t>
            </a:r>
            <a:endParaRPr lang="it-IT" sz="2400" i="1" dirty="0"/>
          </a:p>
          <a:p>
            <a:endParaRPr lang="it-IT" sz="2400" i="1" dirty="0"/>
          </a:p>
          <a:p>
            <a:r>
              <a:rPr lang="it-IT" sz="2400" dirty="0" err="1"/>
              <a:t>Exemple</a:t>
            </a:r>
            <a:r>
              <a:rPr lang="it-IT" sz="2400" dirty="0"/>
              <a:t>: Peter </a:t>
            </a:r>
            <a:r>
              <a:rPr lang="it-IT" sz="2400" dirty="0" err="1"/>
              <a:t>Vallentyne</a:t>
            </a:r>
            <a:r>
              <a:rPr lang="it-IT" sz="2400" dirty="0"/>
              <a:t>, </a:t>
            </a:r>
            <a:r>
              <a:rPr lang="it-IT" sz="2400" i="1" dirty="0"/>
              <a:t>Of mice and men (2005)</a:t>
            </a:r>
            <a:endParaRPr lang="it-IT" dirty="0"/>
          </a:p>
          <a:p>
            <a:pPr marL="0" indent="0">
              <a:buNone/>
            </a:pPr>
            <a:r>
              <a:rPr lang="it-IT" dirty="0"/>
              <a:t>	</a:t>
            </a:r>
            <a:r>
              <a:rPr lang="it-IT" sz="2400" dirty="0" err="1"/>
              <a:t>Premisses</a:t>
            </a:r>
            <a:r>
              <a:rPr lang="it-IT" sz="2400" dirty="0"/>
              <a:t>: </a:t>
            </a:r>
          </a:p>
          <a:p>
            <a:pPr marL="457200" indent="-457200">
              <a:buAutoNum type="arabicParenR"/>
            </a:pPr>
            <a:r>
              <a:rPr lang="it-IT" sz="2400" dirty="0"/>
              <a:t>Il </a:t>
            </a:r>
            <a:r>
              <a:rPr lang="it-IT" sz="2400" dirty="0" err="1"/>
              <a:t>faut</a:t>
            </a:r>
            <a:r>
              <a:rPr lang="it-IT" sz="2400" dirty="0"/>
              <a:t> </a:t>
            </a:r>
            <a:r>
              <a:rPr lang="it-IT" sz="2400" dirty="0" err="1"/>
              <a:t>promouvoir</a:t>
            </a:r>
            <a:r>
              <a:rPr lang="it-IT" sz="2400" dirty="0"/>
              <a:t> une forme d’</a:t>
            </a:r>
            <a:r>
              <a:rPr lang="it-IT" sz="2400" dirty="0" err="1"/>
              <a:t>egalité</a:t>
            </a:r>
            <a:r>
              <a:rPr lang="it-IT" sz="2400" dirty="0"/>
              <a:t> </a:t>
            </a:r>
            <a:r>
              <a:rPr lang="it-IT" sz="2400" dirty="0" err="1"/>
              <a:t>entre</a:t>
            </a:r>
            <a:r>
              <a:rPr lang="it-IT" sz="2400" dirty="0"/>
              <a:t> </a:t>
            </a:r>
            <a:r>
              <a:rPr lang="it-IT" sz="2400" dirty="0" err="1"/>
              <a:t>les</a:t>
            </a:r>
            <a:r>
              <a:rPr lang="it-IT" sz="2400" dirty="0"/>
              <a:t> </a:t>
            </a:r>
            <a:r>
              <a:rPr lang="it-IT" sz="2400" dirty="0" err="1"/>
              <a:t>individus</a:t>
            </a:r>
            <a:r>
              <a:rPr lang="it-IT" sz="2400" dirty="0"/>
              <a:t> </a:t>
            </a:r>
            <a:r>
              <a:rPr lang="it-IT" sz="2400" dirty="0" err="1"/>
              <a:t>avec</a:t>
            </a:r>
            <a:r>
              <a:rPr lang="it-IT" sz="2400" dirty="0"/>
              <a:t> </a:t>
            </a:r>
            <a:r>
              <a:rPr lang="it-IT" sz="2400" dirty="0" err="1"/>
              <a:t>statut</a:t>
            </a:r>
            <a:r>
              <a:rPr lang="it-IT" sz="2400" dirty="0"/>
              <a:t> moral.</a:t>
            </a:r>
          </a:p>
          <a:p>
            <a:pPr marL="457200" indent="-457200">
              <a:buAutoNum type="arabicParenR"/>
            </a:pPr>
            <a:r>
              <a:rPr lang="it-IT" sz="2400" dirty="0"/>
              <a:t>L’</a:t>
            </a:r>
            <a:r>
              <a:rPr lang="it-IT" sz="2400" dirty="0" err="1"/>
              <a:t>egalité</a:t>
            </a:r>
            <a:r>
              <a:rPr lang="it-IT" sz="2400" dirty="0"/>
              <a:t> </a:t>
            </a:r>
            <a:r>
              <a:rPr lang="it-IT" sz="2400" dirty="0" err="1"/>
              <a:t>doit</a:t>
            </a:r>
            <a:r>
              <a:rPr lang="it-IT" sz="2400" dirty="0"/>
              <a:t> s’</a:t>
            </a:r>
            <a:r>
              <a:rPr lang="it-IT" sz="2400" dirty="0" err="1"/>
              <a:t>entendre</a:t>
            </a:r>
            <a:r>
              <a:rPr lang="it-IT" sz="2400" dirty="0"/>
              <a:t> </a:t>
            </a:r>
            <a:r>
              <a:rPr lang="it-IT" sz="2400" dirty="0" err="1"/>
              <a:t>comme</a:t>
            </a:r>
            <a:r>
              <a:rPr lang="it-IT" sz="2400" dirty="0"/>
              <a:t> </a:t>
            </a:r>
            <a:r>
              <a:rPr lang="it-IT" sz="2400" dirty="0" err="1"/>
              <a:t>egalité</a:t>
            </a:r>
            <a:r>
              <a:rPr lang="it-IT" sz="2400" dirty="0"/>
              <a:t> de </a:t>
            </a:r>
            <a:r>
              <a:rPr lang="it-IT" sz="2400" dirty="0" err="1"/>
              <a:t>bien-être</a:t>
            </a:r>
            <a:r>
              <a:rPr lang="it-IT" sz="2400" dirty="0"/>
              <a:t> </a:t>
            </a:r>
            <a:r>
              <a:rPr lang="it-IT" sz="2400" dirty="0" err="1"/>
              <a:t>ou</a:t>
            </a:r>
            <a:r>
              <a:rPr lang="it-IT" sz="2400" dirty="0"/>
              <a:t> d’</a:t>
            </a:r>
            <a:r>
              <a:rPr lang="it-IT" sz="2400" dirty="0" err="1"/>
              <a:t>opportunités</a:t>
            </a:r>
            <a:r>
              <a:rPr lang="it-IT" sz="2400" dirty="0"/>
              <a:t> de </a:t>
            </a:r>
            <a:r>
              <a:rPr lang="it-IT" sz="2400" dirty="0" err="1"/>
              <a:t>bien-être</a:t>
            </a:r>
            <a:r>
              <a:rPr lang="it-IT" sz="2400" dirty="0"/>
              <a:t> </a:t>
            </a:r>
            <a:r>
              <a:rPr lang="it-IT" sz="2400" dirty="0" err="1"/>
              <a:t>ou</a:t>
            </a:r>
            <a:r>
              <a:rPr lang="it-IT" sz="2400" dirty="0"/>
              <a:t> de «</a:t>
            </a:r>
            <a:r>
              <a:rPr lang="it-IT" sz="2400" i="1" dirty="0"/>
              <a:t>brute </a:t>
            </a:r>
            <a:r>
              <a:rPr lang="it-IT" sz="2400" i="1" dirty="0" err="1"/>
              <a:t>luck</a:t>
            </a:r>
            <a:r>
              <a:rPr lang="it-IT" sz="2400" i="1" dirty="0"/>
              <a:t>» </a:t>
            </a:r>
            <a:r>
              <a:rPr lang="it-IT" sz="2400" dirty="0" err="1"/>
              <a:t>bien-être</a:t>
            </a:r>
            <a:r>
              <a:rPr lang="it-IT" sz="2400" dirty="0"/>
              <a:t>.</a:t>
            </a:r>
          </a:p>
          <a:p>
            <a:pPr marL="457200" indent="-457200">
              <a:buAutoNum type="arabicParenR"/>
            </a:pPr>
            <a:r>
              <a:rPr lang="it-IT" sz="2400" dirty="0" err="1"/>
              <a:t>Des</a:t>
            </a:r>
            <a:r>
              <a:rPr lang="it-IT" sz="2400" dirty="0"/>
              <a:t> </a:t>
            </a:r>
            <a:r>
              <a:rPr lang="it-IT" sz="2400" dirty="0" err="1"/>
              <a:t>animaux</a:t>
            </a:r>
            <a:r>
              <a:rPr lang="it-IT" sz="2400" dirty="0"/>
              <a:t> non - </a:t>
            </a:r>
            <a:r>
              <a:rPr lang="it-IT" sz="2400" dirty="0" err="1"/>
              <a:t>humains</a:t>
            </a:r>
            <a:r>
              <a:rPr lang="it-IT" sz="2400" dirty="0"/>
              <a:t> (</a:t>
            </a:r>
            <a:r>
              <a:rPr lang="it-IT" sz="2400" dirty="0" err="1"/>
              <a:t>dans</a:t>
            </a:r>
            <a:r>
              <a:rPr lang="it-IT" sz="2400" dirty="0"/>
              <a:t> ce </a:t>
            </a:r>
            <a:r>
              <a:rPr lang="it-IT" sz="2400" dirty="0" err="1"/>
              <a:t>cas</a:t>
            </a:r>
            <a:r>
              <a:rPr lang="it-IT" sz="2400" dirty="0"/>
              <a:t> </a:t>
            </a:r>
            <a:r>
              <a:rPr lang="it-IT" sz="2400" dirty="0" err="1"/>
              <a:t>des</a:t>
            </a:r>
            <a:r>
              <a:rPr lang="it-IT" sz="2400" dirty="0"/>
              <a:t> </a:t>
            </a:r>
            <a:r>
              <a:rPr lang="it-IT" sz="2400" dirty="0" err="1"/>
              <a:t>souris</a:t>
            </a:r>
            <a:r>
              <a:rPr lang="it-IT" sz="2400" dirty="0"/>
              <a:t>) </a:t>
            </a:r>
            <a:r>
              <a:rPr lang="it-IT" sz="2400" dirty="0" err="1"/>
              <a:t>sont</a:t>
            </a:r>
            <a:r>
              <a:rPr lang="it-IT" sz="2400" dirty="0"/>
              <a:t> </a:t>
            </a:r>
            <a:r>
              <a:rPr lang="it-IT" sz="2400" dirty="0" err="1"/>
              <a:t>doués</a:t>
            </a:r>
            <a:r>
              <a:rPr lang="it-IT" sz="2400" dirty="0"/>
              <a:t> de </a:t>
            </a:r>
            <a:r>
              <a:rPr lang="it-IT" sz="2400" dirty="0" err="1"/>
              <a:t>statut</a:t>
            </a:r>
            <a:r>
              <a:rPr lang="it-IT" sz="2400" dirty="0"/>
              <a:t> moral.</a:t>
            </a:r>
          </a:p>
          <a:p>
            <a:pPr marL="0" indent="0">
              <a:buNone/>
            </a:pPr>
            <a:r>
              <a:rPr lang="it-IT" sz="2400" dirty="0"/>
              <a:t>	</a:t>
            </a:r>
            <a:r>
              <a:rPr lang="it-IT" sz="2400" dirty="0" err="1"/>
              <a:t>Conclusion</a:t>
            </a:r>
            <a:r>
              <a:rPr lang="it-IT" sz="2400" dirty="0"/>
              <a:t> </a:t>
            </a:r>
            <a:r>
              <a:rPr lang="it-IT" sz="2400" dirty="0" err="1"/>
              <a:t>problematique</a:t>
            </a:r>
            <a:r>
              <a:rPr lang="it-IT" sz="2400" dirty="0"/>
              <a:t>:</a:t>
            </a:r>
          </a:p>
          <a:p>
            <a:pPr marL="0" indent="0">
              <a:buNone/>
            </a:pPr>
            <a:r>
              <a:rPr lang="it-IT" sz="2400" dirty="0"/>
              <a:t>C)   La </a:t>
            </a:r>
            <a:r>
              <a:rPr lang="it-IT" sz="2400" dirty="0" err="1"/>
              <a:t>moralité</a:t>
            </a:r>
            <a:r>
              <a:rPr lang="it-IT" sz="2400" dirty="0"/>
              <a:t> </a:t>
            </a:r>
            <a:r>
              <a:rPr lang="it-IT" sz="2400" dirty="0" err="1"/>
              <a:t>demande</a:t>
            </a:r>
            <a:r>
              <a:rPr lang="it-IT" sz="2400" dirty="0"/>
              <a:t> un transfert </a:t>
            </a:r>
            <a:r>
              <a:rPr lang="it-IT" sz="2400" dirty="0" err="1"/>
              <a:t>massif</a:t>
            </a:r>
            <a:r>
              <a:rPr lang="it-IT" sz="2400" dirty="0"/>
              <a:t> de </a:t>
            </a:r>
            <a:r>
              <a:rPr lang="it-IT" sz="2400" dirty="0" err="1"/>
              <a:t>ressources</a:t>
            </a:r>
            <a:r>
              <a:rPr lang="it-IT" sz="2400" dirty="0"/>
              <a:t> de la </a:t>
            </a:r>
            <a:r>
              <a:rPr lang="it-IT" sz="2400" dirty="0" err="1"/>
              <a:t>plupart</a:t>
            </a:r>
            <a:r>
              <a:rPr lang="it-IT" sz="2400" dirty="0"/>
              <a:t> </a:t>
            </a:r>
            <a:r>
              <a:rPr lang="it-IT" sz="2400" dirty="0" err="1"/>
              <a:t>des</a:t>
            </a:r>
            <a:r>
              <a:rPr lang="it-IT" sz="2400" dirty="0"/>
              <a:t> </a:t>
            </a:r>
            <a:r>
              <a:rPr lang="it-IT" sz="2400" dirty="0" err="1"/>
              <a:t>hommes</a:t>
            </a:r>
            <a:r>
              <a:rPr lang="it-IT" sz="2400" dirty="0"/>
              <a:t> </a:t>
            </a:r>
            <a:r>
              <a:rPr lang="it-IT" sz="2400" dirty="0" err="1"/>
              <a:t>aux</a:t>
            </a:r>
            <a:r>
              <a:rPr lang="it-IT" sz="2400" dirty="0"/>
              <a:t> </a:t>
            </a:r>
            <a:r>
              <a:rPr lang="it-IT" sz="2400" dirty="0" err="1"/>
              <a:t>souris</a:t>
            </a:r>
            <a:endParaRPr lang="it-IT" sz="2400" dirty="0"/>
          </a:p>
          <a:p>
            <a:pPr marL="457200" indent="-457200">
              <a:buAutoNum type="arabicParenR"/>
            </a:pPr>
            <a:endParaRPr lang="it-IT" sz="2400" dirty="0"/>
          </a:p>
          <a:p>
            <a:pPr marL="457200" indent="-457200">
              <a:buAutoNum type="arabicParenR"/>
            </a:pPr>
            <a:endParaRPr lang="it-IT" dirty="0"/>
          </a:p>
          <a:p>
            <a:endParaRPr lang="it-IT" sz="2400" dirty="0"/>
          </a:p>
        </p:txBody>
      </p:sp>
    </p:spTree>
    <p:extLst>
      <p:ext uri="{BB962C8B-B14F-4D97-AF65-F5344CB8AC3E}">
        <p14:creationId xmlns:p14="http://schemas.microsoft.com/office/powerpoint/2010/main" val="579797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Segnaposto contenuto 5">
            <a:extLst>
              <a:ext uri="{FF2B5EF4-FFF2-40B4-BE49-F238E27FC236}">
                <a16:creationId xmlns:a16="http://schemas.microsoft.com/office/drawing/2014/main" id="{785027D5-2834-4F67-83F8-CA59C7FF32E7}"/>
              </a:ext>
            </a:extLst>
          </p:cNvPr>
          <p:cNvGraphicFramePr>
            <a:graphicFrameLocks noGrp="1"/>
          </p:cNvGraphicFramePr>
          <p:nvPr>
            <p:ph idx="1"/>
            <p:extLst>
              <p:ext uri="{D42A27DB-BD31-4B8C-83A1-F6EECF244321}">
                <p14:modId xmlns:p14="http://schemas.microsoft.com/office/powerpoint/2010/main" val="1598357403"/>
              </p:ext>
            </p:extLst>
          </p:nvPr>
        </p:nvGraphicFramePr>
        <p:xfrm>
          <a:off x="956187" y="627856"/>
          <a:ext cx="3678158" cy="5602288"/>
        </p:xfrm>
        <a:graphic>
          <a:graphicData uri="http://schemas.openxmlformats.org/drawingml/2006/chart">
            <c:chart xmlns:c="http://schemas.openxmlformats.org/drawingml/2006/chart" xmlns:r="http://schemas.openxmlformats.org/officeDocument/2006/relationships" r:id="rId2"/>
          </a:graphicData>
        </a:graphic>
      </p:graphicFrame>
      <p:sp>
        <p:nvSpPr>
          <p:cNvPr id="7" name="Freccia a destra 6">
            <a:extLst>
              <a:ext uri="{FF2B5EF4-FFF2-40B4-BE49-F238E27FC236}">
                <a16:creationId xmlns:a16="http://schemas.microsoft.com/office/drawing/2014/main" id="{F23CDFB9-7512-4864-9D62-4036728DB751}"/>
              </a:ext>
            </a:extLst>
          </p:cNvPr>
          <p:cNvSpPr/>
          <p:nvPr/>
        </p:nvSpPr>
        <p:spPr>
          <a:xfrm>
            <a:off x="4904508" y="2286000"/>
            <a:ext cx="1461655" cy="155863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aphicFrame>
        <p:nvGraphicFramePr>
          <p:cNvPr id="9" name="Segnaposto contenuto 5">
            <a:extLst>
              <a:ext uri="{FF2B5EF4-FFF2-40B4-BE49-F238E27FC236}">
                <a16:creationId xmlns:a16="http://schemas.microsoft.com/office/drawing/2014/main" id="{D41E7FAE-AA9C-487B-BE17-C2B5A57DF39C}"/>
              </a:ext>
            </a:extLst>
          </p:cNvPr>
          <p:cNvGraphicFramePr>
            <a:graphicFrameLocks/>
          </p:cNvGraphicFramePr>
          <p:nvPr>
            <p:extLst>
              <p:ext uri="{D42A27DB-BD31-4B8C-83A1-F6EECF244321}">
                <p14:modId xmlns:p14="http://schemas.microsoft.com/office/powerpoint/2010/main" val="2519318469"/>
              </p:ext>
            </p:extLst>
          </p:nvPr>
        </p:nvGraphicFramePr>
        <p:xfrm>
          <a:off x="6927495" y="627856"/>
          <a:ext cx="5063614" cy="560228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3572939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21344C5C-DBDC-4D40-8502-4E701075CF72}"/>
              </a:ext>
            </a:extLst>
          </p:cNvPr>
          <p:cNvSpPr>
            <a:spLocks noGrp="1"/>
          </p:cNvSpPr>
          <p:nvPr>
            <p:ph idx="1"/>
          </p:nvPr>
        </p:nvSpPr>
        <p:spPr>
          <a:xfrm>
            <a:off x="838200" y="683418"/>
            <a:ext cx="10515600" cy="5491163"/>
          </a:xfrm>
        </p:spPr>
        <p:txBody>
          <a:bodyPr>
            <a:normAutofit/>
          </a:bodyPr>
          <a:lstStyle/>
          <a:p>
            <a:pPr marL="0" indent="0">
              <a:buNone/>
            </a:pPr>
            <a:r>
              <a:rPr lang="it-IT" sz="2400" dirty="0"/>
              <a:t>Le </a:t>
            </a:r>
            <a:r>
              <a:rPr lang="en-US" sz="2400" dirty="0"/>
              <a:t>bien-</a:t>
            </a:r>
            <a:r>
              <a:rPr lang="en-US" sz="2400" dirty="0" err="1"/>
              <a:t>être</a:t>
            </a:r>
            <a:r>
              <a:rPr lang="en-US" sz="2400" dirty="0"/>
              <a:t> </a:t>
            </a:r>
            <a:r>
              <a:rPr lang="en-US" sz="2400" dirty="0" err="1"/>
              <a:t>doit</a:t>
            </a:r>
            <a:r>
              <a:rPr lang="en-US" sz="2400" dirty="0"/>
              <a:t> </a:t>
            </a:r>
            <a:r>
              <a:rPr lang="en-US" sz="2400" dirty="0" err="1"/>
              <a:t>être</a:t>
            </a:r>
            <a:r>
              <a:rPr lang="en-US" sz="2400" dirty="0"/>
              <a:t> </a:t>
            </a:r>
            <a:r>
              <a:rPr lang="en-US" sz="2400" dirty="0" err="1"/>
              <a:t>rapporté</a:t>
            </a:r>
            <a:r>
              <a:rPr lang="en-US" sz="2400" dirty="0"/>
              <a:t> au </a:t>
            </a:r>
            <a:r>
              <a:rPr lang="en-US" sz="2400" dirty="0" err="1"/>
              <a:t>potentiel</a:t>
            </a:r>
            <a:r>
              <a:rPr lang="en-US" sz="2400" dirty="0"/>
              <a:t> </a:t>
            </a:r>
            <a:r>
              <a:rPr lang="en-US" sz="2400" dirty="0" err="1"/>
              <a:t>individuel</a:t>
            </a:r>
            <a:r>
              <a:rPr lang="en-US" sz="2400" dirty="0"/>
              <a:t> </a:t>
            </a:r>
            <a:r>
              <a:rPr lang="it-IT" sz="2400" dirty="0"/>
              <a:t>pour le </a:t>
            </a:r>
            <a:r>
              <a:rPr lang="en-US" sz="2400" dirty="0"/>
              <a:t>bien-</a:t>
            </a:r>
            <a:r>
              <a:rPr lang="en-US" sz="2400" dirty="0" err="1"/>
              <a:t>être</a:t>
            </a:r>
            <a:endParaRPr lang="en-US" sz="2400" dirty="0"/>
          </a:p>
          <a:p>
            <a:endParaRPr lang="en-US" sz="2400" dirty="0"/>
          </a:p>
          <a:p>
            <a:pPr marL="0" indent="0">
              <a:buNone/>
            </a:pPr>
            <a:r>
              <a:rPr lang="en-US" sz="2400" dirty="0"/>
              <a:t>Solutions </a:t>
            </a:r>
            <a:r>
              <a:rPr lang="en-US" sz="2400" dirty="0" err="1"/>
              <a:t>possibles</a:t>
            </a:r>
            <a:r>
              <a:rPr lang="en-US" sz="2400" dirty="0"/>
              <a:t>:</a:t>
            </a:r>
          </a:p>
          <a:p>
            <a:pPr marL="457200" indent="-457200">
              <a:buAutoNum type="arabicParenR"/>
            </a:pPr>
            <a:r>
              <a:rPr lang="fr-FR" sz="2400" dirty="0"/>
              <a:t>Égalité de </a:t>
            </a:r>
            <a:r>
              <a:rPr lang="en-US" sz="2400" dirty="0"/>
              <a:t>bien-</a:t>
            </a:r>
            <a:r>
              <a:rPr lang="en-US" sz="2400" dirty="0" err="1"/>
              <a:t>être</a:t>
            </a:r>
            <a:r>
              <a:rPr lang="en-US" sz="2400" dirty="0"/>
              <a:t> / bien-</a:t>
            </a:r>
            <a:r>
              <a:rPr lang="en-US" sz="2400" dirty="0" err="1"/>
              <a:t>être</a:t>
            </a:r>
            <a:r>
              <a:rPr lang="en-US" sz="2400" dirty="0"/>
              <a:t> potential </a:t>
            </a:r>
            <a:r>
              <a:rPr lang="en-US" sz="2400" dirty="0" err="1"/>
              <a:t>moyen</a:t>
            </a:r>
            <a:r>
              <a:rPr lang="en-US" sz="2400" dirty="0"/>
              <a:t> de </a:t>
            </a:r>
            <a:r>
              <a:rPr lang="en-US" sz="2400" dirty="0" err="1"/>
              <a:t>l’espèce</a:t>
            </a:r>
            <a:r>
              <a:rPr lang="en-US" sz="2400" dirty="0"/>
              <a:t>.</a:t>
            </a:r>
          </a:p>
          <a:p>
            <a:pPr marL="457200" indent="-457200">
              <a:buAutoNum type="arabicParenR"/>
            </a:pPr>
            <a:endParaRPr lang="en-US" sz="2400" dirty="0"/>
          </a:p>
          <a:p>
            <a:pPr marL="457200" indent="-457200">
              <a:buAutoNum type="arabicParenR"/>
            </a:pPr>
            <a:r>
              <a:rPr lang="fr-FR" sz="2400" dirty="0"/>
              <a:t>Égalité de </a:t>
            </a:r>
            <a:r>
              <a:rPr lang="en-US" sz="2400" dirty="0"/>
              <a:t>bien-</a:t>
            </a:r>
            <a:r>
              <a:rPr lang="en-US" sz="2400" dirty="0" err="1"/>
              <a:t>être</a:t>
            </a:r>
            <a:r>
              <a:rPr lang="en-US" sz="2400" dirty="0"/>
              <a:t> / bien-</a:t>
            </a:r>
            <a:r>
              <a:rPr lang="en-US" sz="2400" dirty="0" err="1"/>
              <a:t>être</a:t>
            </a:r>
            <a:r>
              <a:rPr lang="en-US" sz="2400" dirty="0"/>
              <a:t> potential de </a:t>
            </a:r>
            <a:r>
              <a:rPr lang="en-US" sz="2400" dirty="0" err="1"/>
              <a:t>l’individu</a:t>
            </a:r>
            <a:r>
              <a:rPr lang="en-US" sz="2400" dirty="0"/>
              <a:t>.</a:t>
            </a:r>
          </a:p>
          <a:p>
            <a:pPr marL="457200" indent="-457200">
              <a:buAutoNum type="arabicParenR"/>
            </a:pPr>
            <a:endParaRPr lang="en-US" sz="2400" dirty="0"/>
          </a:p>
          <a:p>
            <a:pPr marL="457200" indent="-457200">
              <a:buAutoNum type="arabicParenR"/>
            </a:pPr>
            <a:r>
              <a:rPr lang="fr-FR" sz="2400" dirty="0"/>
              <a:t>Égalité de </a:t>
            </a:r>
            <a:r>
              <a:rPr lang="en-US" sz="2400" dirty="0"/>
              <a:t>bien-</a:t>
            </a:r>
            <a:r>
              <a:rPr lang="en-US" sz="2400" dirty="0" err="1"/>
              <a:t>être</a:t>
            </a:r>
            <a:r>
              <a:rPr lang="en-US" sz="2400" dirty="0"/>
              <a:t> / </a:t>
            </a:r>
            <a:r>
              <a:rPr lang="en-US" sz="2400" dirty="0" err="1"/>
              <a:t>capacités</a:t>
            </a:r>
            <a:r>
              <a:rPr lang="en-US" sz="2400" dirty="0"/>
              <a:t> de </a:t>
            </a:r>
            <a:r>
              <a:rPr lang="en-US" sz="2400" dirty="0" err="1"/>
              <a:t>l’individu</a:t>
            </a:r>
            <a:r>
              <a:rPr lang="en-US" sz="2400" dirty="0"/>
              <a:t>.</a:t>
            </a:r>
          </a:p>
          <a:p>
            <a:pPr marL="457200" indent="-457200">
              <a:buAutoNum type="arabicParenR"/>
            </a:pPr>
            <a:endParaRPr lang="en-US" sz="2400" dirty="0"/>
          </a:p>
          <a:p>
            <a:pPr marL="457200" indent="-457200">
              <a:buAutoNum type="arabicParenR"/>
            </a:pPr>
            <a:endParaRPr lang="en-US" sz="2400" dirty="0"/>
          </a:p>
          <a:p>
            <a:pPr marL="457200" indent="-457200">
              <a:buAutoNum type="arabicParenR"/>
            </a:pPr>
            <a:endParaRPr lang="fr-FR" sz="2400" dirty="0"/>
          </a:p>
        </p:txBody>
      </p:sp>
    </p:spTree>
    <p:extLst>
      <p:ext uri="{BB962C8B-B14F-4D97-AF65-F5344CB8AC3E}">
        <p14:creationId xmlns:p14="http://schemas.microsoft.com/office/powerpoint/2010/main" val="1239876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98D3786-87BD-476D-8B5E-F2F10D3F89C8}"/>
              </a:ext>
            </a:extLst>
          </p:cNvPr>
          <p:cNvSpPr>
            <a:spLocks noGrp="1"/>
          </p:cNvSpPr>
          <p:nvPr>
            <p:ph type="title"/>
          </p:nvPr>
        </p:nvSpPr>
        <p:spPr>
          <a:xfrm>
            <a:off x="838200" y="365126"/>
            <a:ext cx="10515600" cy="403500"/>
          </a:xfrm>
        </p:spPr>
        <p:txBody>
          <a:bodyPr>
            <a:normAutofit fontScale="90000"/>
          </a:bodyPr>
          <a:lstStyle/>
          <a:p>
            <a:r>
              <a:rPr lang="it-IT" dirty="0" err="1"/>
              <a:t>Quelles</a:t>
            </a:r>
            <a:r>
              <a:rPr lang="it-IT" dirty="0"/>
              <a:t> </a:t>
            </a:r>
            <a:r>
              <a:rPr lang="it-IT" dirty="0" err="1"/>
              <a:t>sont</a:t>
            </a:r>
            <a:r>
              <a:rPr lang="it-IT" dirty="0"/>
              <a:t> </a:t>
            </a:r>
            <a:r>
              <a:rPr lang="it-IT" dirty="0" err="1"/>
              <a:t>les</a:t>
            </a:r>
            <a:r>
              <a:rPr lang="it-IT" dirty="0"/>
              <a:t> relations </a:t>
            </a:r>
            <a:r>
              <a:rPr lang="it-IT" dirty="0" err="1"/>
              <a:t>ou</a:t>
            </a:r>
            <a:r>
              <a:rPr lang="it-IT" dirty="0"/>
              <a:t> on </a:t>
            </a:r>
            <a:r>
              <a:rPr lang="it-IT" dirty="0" err="1"/>
              <a:t>pourrait</a:t>
            </a:r>
            <a:r>
              <a:rPr lang="it-IT" dirty="0"/>
              <a:t> </a:t>
            </a:r>
            <a:r>
              <a:rPr lang="it-IT" dirty="0" err="1"/>
              <a:t>appliquer</a:t>
            </a:r>
            <a:r>
              <a:rPr lang="it-IT" dirty="0"/>
              <a:t> </a:t>
            </a:r>
            <a:r>
              <a:rPr lang="it-IT" dirty="0" err="1"/>
              <a:t>des</a:t>
            </a:r>
            <a:r>
              <a:rPr lang="it-IT" dirty="0"/>
              <a:t> </a:t>
            </a:r>
            <a:r>
              <a:rPr lang="it-IT" dirty="0" err="1"/>
              <a:t>devoirs</a:t>
            </a:r>
            <a:r>
              <a:rPr lang="it-IT" dirty="0"/>
              <a:t> </a:t>
            </a:r>
            <a:r>
              <a:rPr lang="it-IT" dirty="0" err="1"/>
              <a:t>distributifs</a:t>
            </a:r>
            <a:r>
              <a:rPr lang="it-IT" dirty="0"/>
              <a:t>?</a:t>
            </a:r>
            <a:endParaRPr lang="fr-FR" dirty="0"/>
          </a:p>
        </p:txBody>
      </p:sp>
      <p:sp>
        <p:nvSpPr>
          <p:cNvPr id="3" name="Segnaposto contenuto 2">
            <a:extLst>
              <a:ext uri="{FF2B5EF4-FFF2-40B4-BE49-F238E27FC236}">
                <a16:creationId xmlns:a16="http://schemas.microsoft.com/office/drawing/2014/main" id="{AAECB116-8793-4EDE-91F8-C3A5B3D5D0BC}"/>
              </a:ext>
            </a:extLst>
          </p:cNvPr>
          <p:cNvSpPr>
            <a:spLocks noGrp="1"/>
          </p:cNvSpPr>
          <p:nvPr>
            <p:ph idx="1"/>
          </p:nvPr>
        </p:nvSpPr>
        <p:spPr>
          <a:xfrm>
            <a:off x="838200" y="2141537"/>
            <a:ext cx="10515600" cy="4351338"/>
          </a:xfrm>
        </p:spPr>
        <p:txBody>
          <a:bodyPr/>
          <a:lstStyle/>
          <a:p>
            <a:endParaRPr lang="it-IT" dirty="0"/>
          </a:p>
          <a:p>
            <a:endParaRPr lang="it-IT" dirty="0"/>
          </a:p>
          <a:p>
            <a:endParaRPr lang="it-IT" dirty="0"/>
          </a:p>
          <a:p>
            <a:endParaRPr lang="it-IT" dirty="0"/>
          </a:p>
          <a:p>
            <a:endParaRPr lang="it-IT" dirty="0"/>
          </a:p>
        </p:txBody>
      </p:sp>
      <p:sp>
        <p:nvSpPr>
          <p:cNvPr id="4" name="Rettangolo 3">
            <a:extLst>
              <a:ext uri="{FF2B5EF4-FFF2-40B4-BE49-F238E27FC236}">
                <a16:creationId xmlns:a16="http://schemas.microsoft.com/office/drawing/2014/main" id="{02B1FCE9-9999-48D3-9AC9-EDD17A4AE416}"/>
              </a:ext>
            </a:extLst>
          </p:cNvPr>
          <p:cNvSpPr/>
          <p:nvPr/>
        </p:nvSpPr>
        <p:spPr>
          <a:xfrm>
            <a:off x="3901919" y="1446570"/>
            <a:ext cx="3286539" cy="14444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Relations de co-</a:t>
            </a:r>
            <a:r>
              <a:rPr lang="it-IT" dirty="0" err="1"/>
              <a:t>prodution</a:t>
            </a:r>
            <a:endParaRPr lang="fr-FR" dirty="0"/>
          </a:p>
        </p:txBody>
      </p:sp>
      <p:sp>
        <p:nvSpPr>
          <p:cNvPr id="5" name="Freccia a destra 4">
            <a:extLst>
              <a:ext uri="{FF2B5EF4-FFF2-40B4-BE49-F238E27FC236}">
                <a16:creationId xmlns:a16="http://schemas.microsoft.com/office/drawing/2014/main" id="{F9F446D8-3C39-44E4-8E01-167D3A1C2FBD}"/>
              </a:ext>
            </a:extLst>
          </p:cNvPr>
          <p:cNvSpPr/>
          <p:nvPr/>
        </p:nvSpPr>
        <p:spPr>
          <a:xfrm rot="6997473">
            <a:off x="3162952" y="2710269"/>
            <a:ext cx="631847" cy="611063"/>
          </a:xfrm>
          <a:prstGeom prst="rightArrow">
            <a:avLst>
              <a:gd name="adj1" fmla="val 50000"/>
              <a:gd name="adj2" fmla="val 3934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ttangolo 6">
            <a:extLst>
              <a:ext uri="{FF2B5EF4-FFF2-40B4-BE49-F238E27FC236}">
                <a16:creationId xmlns:a16="http://schemas.microsoft.com/office/drawing/2014/main" id="{5124C113-4E10-4FFA-8987-2CDDB5B90D24}"/>
              </a:ext>
            </a:extLst>
          </p:cNvPr>
          <p:cNvSpPr/>
          <p:nvPr/>
        </p:nvSpPr>
        <p:spPr>
          <a:xfrm>
            <a:off x="1856881" y="3413378"/>
            <a:ext cx="3299791" cy="11800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err="1"/>
              <a:t>Dommageables</a:t>
            </a:r>
            <a:r>
              <a:rPr lang="it-IT" dirty="0"/>
              <a:t> / </a:t>
            </a:r>
            <a:r>
              <a:rPr lang="it-IT" dirty="0" err="1"/>
              <a:t>nocives</a:t>
            </a:r>
            <a:endParaRPr lang="fr-FR" dirty="0"/>
          </a:p>
        </p:txBody>
      </p:sp>
      <p:sp>
        <p:nvSpPr>
          <p:cNvPr id="8" name="Rettangolo 7">
            <a:extLst>
              <a:ext uri="{FF2B5EF4-FFF2-40B4-BE49-F238E27FC236}">
                <a16:creationId xmlns:a16="http://schemas.microsoft.com/office/drawing/2014/main" id="{3B146808-14F6-468F-B82A-3B1EECE624DB}"/>
              </a:ext>
            </a:extLst>
          </p:cNvPr>
          <p:cNvSpPr/>
          <p:nvPr/>
        </p:nvSpPr>
        <p:spPr>
          <a:xfrm>
            <a:off x="6175353" y="3417922"/>
            <a:ext cx="3299791" cy="11800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err="1"/>
              <a:t>Mutuellement</a:t>
            </a:r>
            <a:r>
              <a:rPr lang="it-IT" dirty="0"/>
              <a:t> </a:t>
            </a:r>
            <a:r>
              <a:rPr lang="it-IT" dirty="0" err="1"/>
              <a:t>bénéfiques</a:t>
            </a:r>
            <a:endParaRPr lang="it-IT" dirty="0"/>
          </a:p>
          <a:p>
            <a:pPr algn="ctr"/>
            <a:r>
              <a:rPr lang="it-IT" dirty="0"/>
              <a:t>Pareto – </a:t>
            </a:r>
            <a:r>
              <a:rPr lang="it-IT" dirty="0" err="1"/>
              <a:t>supérieures</a:t>
            </a:r>
            <a:endParaRPr lang="fr-FR" dirty="0"/>
          </a:p>
        </p:txBody>
      </p:sp>
      <p:sp>
        <p:nvSpPr>
          <p:cNvPr id="9" name="CasellaDiTesto 8">
            <a:extLst>
              <a:ext uri="{FF2B5EF4-FFF2-40B4-BE49-F238E27FC236}">
                <a16:creationId xmlns:a16="http://schemas.microsoft.com/office/drawing/2014/main" id="{76BABB84-EA9F-417E-A193-58A09DB4B364}"/>
              </a:ext>
            </a:extLst>
          </p:cNvPr>
          <p:cNvSpPr txBox="1"/>
          <p:nvPr/>
        </p:nvSpPr>
        <p:spPr>
          <a:xfrm>
            <a:off x="1192692" y="5278679"/>
            <a:ext cx="4267200" cy="1477328"/>
          </a:xfrm>
          <a:prstGeom prst="rect">
            <a:avLst/>
          </a:prstGeom>
          <a:solidFill>
            <a:schemeClr val="accent1"/>
          </a:solidFill>
        </p:spPr>
        <p:txBody>
          <a:bodyPr wrap="square" rtlCol="0">
            <a:spAutoFit/>
          </a:bodyPr>
          <a:lstStyle/>
          <a:p>
            <a:r>
              <a:rPr lang="it-IT" dirty="0" err="1">
                <a:solidFill>
                  <a:schemeClr val="bg1"/>
                </a:solidFill>
              </a:rPr>
              <a:t>Devoir</a:t>
            </a:r>
            <a:r>
              <a:rPr lang="it-IT" dirty="0">
                <a:solidFill>
                  <a:schemeClr val="bg1"/>
                </a:solidFill>
              </a:rPr>
              <a:t> </a:t>
            </a:r>
            <a:r>
              <a:rPr lang="it-IT" i="1" dirty="0">
                <a:solidFill>
                  <a:schemeClr val="bg1"/>
                </a:solidFill>
              </a:rPr>
              <a:t>prima </a:t>
            </a:r>
            <a:r>
              <a:rPr lang="it-IT" i="1" dirty="0" err="1">
                <a:solidFill>
                  <a:schemeClr val="bg1"/>
                </a:solidFill>
              </a:rPr>
              <a:t>facie</a:t>
            </a:r>
            <a:r>
              <a:rPr lang="it-IT" dirty="0">
                <a:solidFill>
                  <a:schemeClr val="bg1"/>
                </a:solidFill>
              </a:rPr>
              <a:t> (</a:t>
            </a:r>
            <a:r>
              <a:rPr lang="it-IT" dirty="0" err="1">
                <a:solidFill>
                  <a:schemeClr val="bg1"/>
                </a:solidFill>
              </a:rPr>
              <a:t>au</a:t>
            </a:r>
            <a:r>
              <a:rPr lang="it-IT" dirty="0">
                <a:solidFill>
                  <a:schemeClr val="bg1"/>
                </a:solidFill>
              </a:rPr>
              <a:t> premier </a:t>
            </a:r>
            <a:r>
              <a:rPr lang="it-IT" dirty="0" err="1">
                <a:solidFill>
                  <a:schemeClr val="bg1"/>
                </a:solidFill>
              </a:rPr>
              <a:t>regard</a:t>
            </a:r>
            <a:r>
              <a:rPr lang="it-IT" dirty="0">
                <a:solidFill>
                  <a:schemeClr val="bg1"/>
                </a:solidFill>
              </a:rPr>
              <a:t>) de ne </a:t>
            </a:r>
            <a:r>
              <a:rPr lang="it-IT" dirty="0" err="1">
                <a:solidFill>
                  <a:schemeClr val="bg1"/>
                </a:solidFill>
              </a:rPr>
              <a:t>pas</a:t>
            </a:r>
            <a:r>
              <a:rPr lang="it-IT" dirty="0">
                <a:solidFill>
                  <a:schemeClr val="bg1"/>
                </a:solidFill>
              </a:rPr>
              <a:t> </a:t>
            </a:r>
            <a:r>
              <a:rPr lang="it-IT" dirty="0" err="1">
                <a:solidFill>
                  <a:schemeClr val="bg1"/>
                </a:solidFill>
              </a:rPr>
              <a:t>dommager</a:t>
            </a:r>
            <a:r>
              <a:rPr lang="it-IT" dirty="0">
                <a:solidFill>
                  <a:schemeClr val="bg1"/>
                </a:solidFill>
              </a:rPr>
              <a:t>: </a:t>
            </a:r>
            <a:r>
              <a:rPr lang="it-IT" dirty="0" err="1">
                <a:solidFill>
                  <a:schemeClr val="bg1"/>
                </a:solidFill>
              </a:rPr>
              <a:t>mettre</a:t>
            </a:r>
            <a:r>
              <a:rPr lang="it-IT" dirty="0">
                <a:solidFill>
                  <a:schemeClr val="bg1"/>
                </a:solidFill>
              </a:rPr>
              <a:t> fin à la relation.</a:t>
            </a:r>
          </a:p>
          <a:p>
            <a:r>
              <a:rPr lang="it-IT" dirty="0">
                <a:solidFill>
                  <a:schemeClr val="bg1"/>
                </a:solidFill>
              </a:rPr>
              <a:t>Il </a:t>
            </a:r>
            <a:r>
              <a:rPr lang="it-IT" dirty="0" err="1">
                <a:solidFill>
                  <a:schemeClr val="bg1"/>
                </a:solidFill>
              </a:rPr>
              <a:t>n’y</a:t>
            </a:r>
            <a:r>
              <a:rPr lang="it-IT" dirty="0">
                <a:solidFill>
                  <a:schemeClr val="bg1"/>
                </a:solidFill>
              </a:rPr>
              <a:t> a </a:t>
            </a:r>
            <a:r>
              <a:rPr lang="it-IT" dirty="0" err="1">
                <a:solidFill>
                  <a:schemeClr val="bg1"/>
                </a:solidFill>
              </a:rPr>
              <a:t>pas</a:t>
            </a:r>
            <a:r>
              <a:rPr lang="it-IT" dirty="0">
                <a:solidFill>
                  <a:schemeClr val="bg1"/>
                </a:solidFill>
              </a:rPr>
              <a:t> d’</a:t>
            </a:r>
            <a:r>
              <a:rPr lang="it-IT" dirty="0" err="1">
                <a:solidFill>
                  <a:schemeClr val="bg1"/>
                </a:solidFill>
              </a:rPr>
              <a:t>espace</a:t>
            </a:r>
            <a:r>
              <a:rPr lang="it-IT" dirty="0">
                <a:solidFill>
                  <a:schemeClr val="bg1"/>
                </a:solidFill>
              </a:rPr>
              <a:t> pour </a:t>
            </a:r>
            <a:r>
              <a:rPr lang="it-IT" dirty="0" err="1">
                <a:solidFill>
                  <a:schemeClr val="bg1"/>
                </a:solidFill>
              </a:rPr>
              <a:t>l’application</a:t>
            </a:r>
            <a:r>
              <a:rPr lang="it-IT" dirty="0">
                <a:solidFill>
                  <a:schemeClr val="bg1"/>
                </a:solidFill>
              </a:rPr>
              <a:t> </a:t>
            </a:r>
            <a:r>
              <a:rPr lang="it-IT" dirty="0" err="1">
                <a:solidFill>
                  <a:schemeClr val="bg1"/>
                </a:solidFill>
              </a:rPr>
              <a:t>des</a:t>
            </a:r>
            <a:r>
              <a:rPr lang="it-IT" dirty="0">
                <a:solidFill>
                  <a:schemeClr val="bg1"/>
                </a:solidFill>
              </a:rPr>
              <a:t> </a:t>
            </a:r>
            <a:r>
              <a:rPr lang="it-IT" dirty="0" err="1">
                <a:solidFill>
                  <a:schemeClr val="bg1"/>
                </a:solidFill>
              </a:rPr>
              <a:t>devoir</a:t>
            </a:r>
            <a:r>
              <a:rPr lang="it-IT" dirty="0">
                <a:solidFill>
                  <a:schemeClr val="bg1"/>
                </a:solidFill>
              </a:rPr>
              <a:t> </a:t>
            </a:r>
            <a:r>
              <a:rPr lang="it-IT" dirty="0" err="1">
                <a:solidFill>
                  <a:schemeClr val="bg1"/>
                </a:solidFill>
              </a:rPr>
              <a:t>distributifs</a:t>
            </a:r>
            <a:r>
              <a:rPr lang="it-IT" dirty="0">
                <a:solidFill>
                  <a:schemeClr val="bg1"/>
                </a:solidFill>
              </a:rPr>
              <a:t>.</a:t>
            </a:r>
          </a:p>
          <a:p>
            <a:endParaRPr lang="it-IT" dirty="0">
              <a:solidFill>
                <a:schemeClr val="bg1"/>
              </a:solidFill>
            </a:endParaRPr>
          </a:p>
        </p:txBody>
      </p:sp>
      <p:sp>
        <p:nvSpPr>
          <p:cNvPr id="11" name="Freccia in giù 10">
            <a:extLst>
              <a:ext uri="{FF2B5EF4-FFF2-40B4-BE49-F238E27FC236}">
                <a16:creationId xmlns:a16="http://schemas.microsoft.com/office/drawing/2014/main" id="{7EFC5AD7-405A-4EB1-A89C-DF494A8D4E5D}"/>
              </a:ext>
            </a:extLst>
          </p:cNvPr>
          <p:cNvSpPr/>
          <p:nvPr/>
        </p:nvSpPr>
        <p:spPr>
          <a:xfrm>
            <a:off x="2829336" y="4763723"/>
            <a:ext cx="993913" cy="34462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Freccia a destra 11">
            <a:extLst>
              <a:ext uri="{FF2B5EF4-FFF2-40B4-BE49-F238E27FC236}">
                <a16:creationId xmlns:a16="http://schemas.microsoft.com/office/drawing/2014/main" id="{3C193BB3-190B-4F65-AADB-6CC441C890DE}"/>
              </a:ext>
            </a:extLst>
          </p:cNvPr>
          <p:cNvSpPr/>
          <p:nvPr/>
        </p:nvSpPr>
        <p:spPr>
          <a:xfrm rot="3411912">
            <a:off x="7283483" y="2718121"/>
            <a:ext cx="680422" cy="59536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4848442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F07AFDDC-42B8-40AC-B5AC-86A249F815B6}"/>
              </a:ext>
            </a:extLst>
          </p:cNvPr>
          <p:cNvSpPr>
            <a:spLocks noGrp="1"/>
          </p:cNvSpPr>
          <p:nvPr>
            <p:ph idx="1"/>
          </p:nvPr>
        </p:nvSpPr>
        <p:spPr>
          <a:xfrm>
            <a:off x="6963508" y="851658"/>
            <a:ext cx="4738161" cy="5270846"/>
          </a:xfrm>
          <a:solidFill>
            <a:schemeClr val="accent1"/>
          </a:solidFill>
        </p:spPr>
        <p:txBody>
          <a:bodyPr>
            <a:normAutofit lnSpcReduction="10000"/>
          </a:bodyPr>
          <a:lstStyle/>
          <a:p>
            <a:endParaRPr lang="it-IT" dirty="0">
              <a:solidFill>
                <a:schemeClr val="bg1"/>
              </a:solidFill>
            </a:endParaRPr>
          </a:p>
          <a:p>
            <a:pPr marL="0" indent="0" algn="ctr">
              <a:buNone/>
            </a:pPr>
            <a:r>
              <a:rPr lang="it-IT" sz="1800" dirty="0" err="1">
                <a:solidFill>
                  <a:schemeClr val="bg1"/>
                </a:solidFill>
              </a:rPr>
              <a:t>Théorie</a:t>
            </a:r>
            <a:r>
              <a:rPr lang="it-IT" sz="1800" dirty="0">
                <a:solidFill>
                  <a:schemeClr val="bg1"/>
                </a:solidFill>
              </a:rPr>
              <a:t> </a:t>
            </a:r>
            <a:r>
              <a:rPr lang="it-IT" sz="1800" dirty="0" err="1">
                <a:solidFill>
                  <a:schemeClr val="bg1"/>
                </a:solidFill>
              </a:rPr>
              <a:t>coopérative</a:t>
            </a:r>
            <a:r>
              <a:rPr lang="it-IT" sz="1800" dirty="0">
                <a:solidFill>
                  <a:schemeClr val="bg1"/>
                </a:solidFill>
              </a:rPr>
              <a:t> </a:t>
            </a:r>
            <a:r>
              <a:rPr lang="it-IT" sz="1800" dirty="0" err="1">
                <a:solidFill>
                  <a:schemeClr val="bg1"/>
                </a:solidFill>
              </a:rPr>
              <a:t>comme</a:t>
            </a:r>
            <a:r>
              <a:rPr lang="it-IT" sz="1800" dirty="0">
                <a:solidFill>
                  <a:schemeClr val="bg1"/>
                </a:solidFill>
              </a:rPr>
              <a:t> </a:t>
            </a:r>
            <a:r>
              <a:rPr lang="it-IT" sz="1800" dirty="0" err="1">
                <a:solidFill>
                  <a:schemeClr val="bg1"/>
                </a:solidFill>
              </a:rPr>
              <a:t>théorie</a:t>
            </a:r>
            <a:r>
              <a:rPr lang="it-IT" sz="1800" dirty="0">
                <a:solidFill>
                  <a:schemeClr val="bg1"/>
                </a:solidFill>
              </a:rPr>
              <a:t> pour l’</a:t>
            </a:r>
            <a:r>
              <a:rPr lang="it-IT" sz="1800" dirty="0" err="1">
                <a:solidFill>
                  <a:schemeClr val="bg1"/>
                </a:solidFill>
              </a:rPr>
              <a:t>espace</a:t>
            </a:r>
            <a:r>
              <a:rPr lang="it-IT" sz="1800" dirty="0">
                <a:solidFill>
                  <a:schemeClr val="bg1"/>
                </a:solidFill>
              </a:rPr>
              <a:t> </a:t>
            </a:r>
            <a:r>
              <a:rPr lang="it-IT" sz="1800" dirty="0" err="1">
                <a:solidFill>
                  <a:schemeClr val="bg1"/>
                </a:solidFill>
              </a:rPr>
              <a:t>publique</a:t>
            </a:r>
            <a:endParaRPr lang="it-IT" sz="1800" dirty="0">
              <a:solidFill>
                <a:schemeClr val="bg1"/>
              </a:solidFill>
            </a:endParaRPr>
          </a:p>
          <a:p>
            <a:endParaRPr lang="it-IT" sz="1800" dirty="0">
              <a:solidFill>
                <a:schemeClr val="bg1"/>
              </a:solidFill>
            </a:endParaRPr>
          </a:p>
          <a:p>
            <a:r>
              <a:rPr lang="it-IT" sz="1800" dirty="0" err="1">
                <a:solidFill>
                  <a:schemeClr val="bg1"/>
                </a:solidFill>
              </a:rPr>
              <a:t>Absence</a:t>
            </a:r>
            <a:r>
              <a:rPr lang="it-IT" sz="1800" dirty="0">
                <a:solidFill>
                  <a:schemeClr val="bg1"/>
                </a:solidFill>
              </a:rPr>
              <a:t> de </a:t>
            </a:r>
            <a:r>
              <a:rPr lang="it-IT" sz="1800" dirty="0" err="1">
                <a:solidFill>
                  <a:schemeClr val="bg1"/>
                </a:solidFill>
              </a:rPr>
              <a:t>consensus</a:t>
            </a:r>
            <a:r>
              <a:rPr lang="it-IT" sz="1800" dirty="0">
                <a:solidFill>
                  <a:schemeClr val="bg1"/>
                </a:solidFill>
              </a:rPr>
              <a:t> social </a:t>
            </a:r>
            <a:r>
              <a:rPr lang="it-IT" sz="1800" dirty="0" err="1">
                <a:solidFill>
                  <a:schemeClr val="bg1"/>
                </a:solidFill>
              </a:rPr>
              <a:t>sur</a:t>
            </a:r>
            <a:r>
              <a:rPr lang="it-IT" sz="1800" dirty="0">
                <a:solidFill>
                  <a:schemeClr val="bg1"/>
                </a:solidFill>
              </a:rPr>
              <a:t> une </a:t>
            </a:r>
            <a:r>
              <a:rPr lang="it-IT" sz="1800" dirty="0" err="1">
                <a:solidFill>
                  <a:schemeClr val="bg1"/>
                </a:solidFill>
              </a:rPr>
              <a:t>éthique</a:t>
            </a:r>
            <a:r>
              <a:rPr lang="it-IT" sz="1800" dirty="0">
                <a:solidFill>
                  <a:schemeClr val="bg1"/>
                </a:solidFill>
              </a:rPr>
              <a:t> </a:t>
            </a:r>
            <a:r>
              <a:rPr lang="it-IT" sz="1800" dirty="0" err="1">
                <a:solidFill>
                  <a:schemeClr val="bg1"/>
                </a:solidFill>
              </a:rPr>
              <a:t>substantielle</a:t>
            </a:r>
            <a:r>
              <a:rPr lang="it-IT" sz="1800" dirty="0">
                <a:solidFill>
                  <a:schemeClr val="bg1"/>
                </a:solidFill>
              </a:rPr>
              <a:t> forte </a:t>
            </a:r>
            <a:r>
              <a:rPr lang="it-IT" sz="1800" dirty="0" err="1">
                <a:solidFill>
                  <a:schemeClr val="bg1"/>
                </a:solidFill>
              </a:rPr>
              <a:t>des</a:t>
            </a:r>
            <a:r>
              <a:rPr lang="it-IT" sz="1800" dirty="0">
                <a:solidFill>
                  <a:schemeClr val="bg1"/>
                </a:solidFill>
              </a:rPr>
              <a:t> </a:t>
            </a:r>
            <a:r>
              <a:rPr lang="it-IT" sz="1800" dirty="0" err="1">
                <a:solidFill>
                  <a:schemeClr val="bg1"/>
                </a:solidFill>
              </a:rPr>
              <a:t>animaux</a:t>
            </a:r>
            <a:r>
              <a:rPr lang="it-IT" sz="1800" dirty="0">
                <a:solidFill>
                  <a:schemeClr val="bg1"/>
                </a:solidFill>
              </a:rPr>
              <a:t> non – </a:t>
            </a:r>
            <a:r>
              <a:rPr lang="it-IT" sz="1800" dirty="0" err="1">
                <a:solidFill>
                  <a:schemeClr val="bg1"/>
                </a:solidFill>
              </a:rPr>
              <a:t>humains</a:t>
            </a:r>
            <a:endParaRPr lang="it-IT" sz="1800" dirty="0">
              <a:solidFill>
                <a:schemeClr val="bg1"/>
              </a:solidFill>
            </a:endParaRPr>
          </a:p>
          <a:p>
            <a:r>
              <a:rPr lang="it-IT" sz="1800" dirty="0">
                <a:solidFill>
                  <a:schemeClr val="bg1"/>
                </a:solidFill>
              </a:rPr>
              <a:t>Une </a:t>
            </a:r>
            <a:r>
              <a:rPr lang="it-IT" sz="1800" dirty="0" err="1">
                <a:solidFill>
                  <a:schemeClr val="bg1"/>
                </a:solidFill>
              </a:rPr>
              <a:t>théorie</a:t>
            </a:r>
            <a:r>
              <a:rPr lang="it-IT" sz="1800" dirty="0">
                <a:solidFill>
                  <a:schemeClr val="bg1"/>
                </a:solidFill>
              </a:rPr>
              <a:t> cooperative </a:t>
            </a:r>
            <a:r>
              <a:rPr lang="it-IT" sz="1800" dirty="0" err="1">
                <a:solidFill>
                  <a:schemeClr val="bg1"/>
                </a:solidFill>
              </a:rPr>
              <a:t>demande</a:t>
            </a:r>
            <a:r>
              <a:rPr lang="it-IT" sz="1800" dirty="0">
                <a:solidFill>
                  <a:schemeClr val="bg1"/>
                </a:solidFill>
              </a:rPr>
              <a:t> </a:t>
            </a:r>
            <a:r>
              <a:rPr lang="it-IT" sz="1800" dirty="0" err="1">
                <a:solidFill>
                  <a:schemeClr val="bg1"/>
                </a:solidFill>
              </a:rPr>
              <a:t>seulement</a:t>
            </a:r>
            <a:r>
              <a:rPr lang="it-IT" sz="1800" dirty="0">
                <a:solidFill>
                  <a:schemeClr val="bg1"/>
                </a:solidFill>
              </a:rPr>
              <a:t>:</a:t>
            </a:r>
          </a:p>
          <a:p>
            <a:pPr marL="457200" lvl="1" indent="0">
              <a:buNone/>
            </a:pPr>
            <a:r>
              <a:rPr lang="it-IT" sz="1800" dirty="0">
                <a:solidFill>
                  <a:schemeClr val="bg1"/>
                </a:solidFill>
              </a:rPr>
              <a:t>1) </a:t>
            </a:r>
            <a:r>
              <a:rPr lang="it-IT" sz="1800" dirty="0" err="1">
                <a:solidFill>
                  <a:schemeClr val="bg1"/>
                </a:solidFill>
              </a:rPr>
              <a:t>consensus</a:t>
            </a:r>
            <a:r>
              <a:rPr lang="it-IT" sz="1800" dirty="0">
                <a:solidFill>
                  <a:schemeClr val="bg1"/>
                </a:solidFill>
              </a:rPr>
              <a:t> </a:t>
            </a:r>
            <a:r>
              <a:rPr lang="it-IT" sz="1800" dirty="0" err="1">
                <a:solidFill>
                  <a:schemeClr val="bg1"/>
                </a:solidFill>
              </a:rPr>
              <a:t>sur</a:t>
            </a:r>
            <a:r>
              <a:rPr lang="it-IT" sz="1800" dirty="0">
                <a:solidFill>
                  <a:schemeClr val="bg1"/>
                </a:solidFill>
              </a:rPr>
              <a:t> position </a:t>
            </a:r>
            <a:r>
              <a:rPr lang="it-IT" sz="1800" dirty="0" err="1">
                <a:solidFill>
                  <a:schemeClr val="bg1"/>
                </a:solidFill>
              </a:rPr>
              <a:t>substantielle</a:t>
            </a:r>
            <a:r>
              <a:rPr lang="it-IT" sz="1800" dirty="0">
                <a:solidFill>
                  <a:schemeClr val="bg1"/>
                </a:solidFill>
              </a:rPr>
              <a:t> </a:t>
            </a:r>
            <a:r>
              <a:rPr lang="it-IT" sz="1800" dirty="0" err="1">
                <a:solidFill>
                  <a:schemeClr val="bg1"/>
                </a:solidFill>
              </a:rPr>
              <a:t>faible</a:t>
            </a:r>
            <a:r>
              <a:rPr lang="it-IT" sz="1800" dirty="0">
                <a:solidFill>
                  <a:schemeClr val="bg1"/>
                </a:solidFill>
              </a:rPr>
              <a:t>: </a:t>
            </a:r>
            <a:r>
              <a:rPr lang="it-IT" sz="1800" dirty="0" err="1">
                <a:solidFill>
                  <a:schemeClr val="bg1"/>
                </a:solidFill>
              </a:rPr>
              <a:t>certains</a:t>
            </a:r>
            <a:r>
              <a:rPr lang="it-IT" sz="1800" dirty="0">
                <a:solidFill>
                  <a:schemeClr val="bg1"/>
                </a:solidFill>
              </a:rPr>
              <a:t> </a:t>
            </a:r>
            <a:r>
              <a:rPr lang="it-IT" sz="1800" dirty="0" err="1">
                <a:solidFill>
                  <a:schemeClr val="bg1"/>
                </a:solidFill>
              </a:rPr>
              <a:t>animaux</a:t>
            </a:r>
            <a:r>
              <a:rPr lang="it-IT" sz="1800" dirty="0">
                <a:solidFill>
                  <a:schemeClr val="bg1"/>
                </a:solidFill>
              </a:rPr>
              <a:t> </a:t>
            </a:r>
            <a:r>
              <a:rPr lang="it-IT" sz="1800" dirty="0" err="1">
                <a:solidFill>
                  <a:schemeClr val="bg1"/>
                </a:solidFill>
              </a:rPr>
              <a:t>sont</a:t>
            </a:r>
            <a:r>
              <a:rPr lang="it-IT" sz="1800" dirty="0">
                <a:solidFill>
                  <a:schemeClr val="bg1"/>
                </a:solidFill>
              </a:rPr>
              <a:t> </a:t>
            </a:r>
            <a:r>
              <a:rPr lang="it-IT" sz="1800" dirty="0" err="1">
                <a:solidFill>
                  <a:schemeClr val="bg1"/>
                </a:solidFill>
              </a:rPr>
              <a:t>objets</a:t>
            </a:r>
            <a:r>
              <a:rPr lang="it-IT" sz="1800" dirty="0">
                <a:solidFill>
                  <a:schemeClr val="bg1"/>
                </a:solidFill>
              </a:rPr>
              <a:t> </a:t>
            </a:r>
            <a:r>
              <a:rPr lang="it-IT" sz="1800" dirty="0" err="1">
                <a:solidFill>
                  <a:schemeClr val="bg1"/>
                </a:solidFill>
              </a:rPr>
              <a:t>possibles</a:t>
            </a:r>
            <a:r>
              <a:rPr lang="it-IT" sz="1800" dirty="0">
                <a:solidFill>
                  <a:schemeClr val="bg1"/>
                </a:solidFill>
              </a:rPr>
              <a:t> de </a:t>
            </a:r>
            <a:r>
              <a:rPr lang="it-IT" sz="1800" dirty="0" err="1">
                <a:solidFill>
                  <a:schemeClr val="bg1"/>
                </a:solidFill>
              </a:rPr>
              <a:t>devoirs</a:t>
            </a:r>
            <a:r>
              <a:rPr lang="it-IT" sz="1800" dirty="0">
                <a:solidFill>
                  <a:schemeClr val="bg1"/>
                </a:solidFill>
              </a:rPr>
              <a:t> (</a:t>
            </a:r>
            <a:r>
              <a:rPr lang="it-IT" sz="1800" i="1" dirty="0">
                <a:solidFill>
                  <a:schemeClr val="bg1"/>
                </a:solidFill>
              </a:rPr>
              <a:t>moral status) </a:t>
            </a:r>
            <a:r>
              <a:rPr lang="it-IT" sz="1800" dirty="0">
                <a:solidFill>
                  <a:schemeClr val="bg1"/>
                </a:solidFill>
              </a:rPr>
              <a:t>(Smith 2011) </a:t>
            </a:r>
          </a:p>
          <a:p>
            <a:pPr marL="457200" lvl="1" indent="0">
              <a:buNone/>
            </a:pPr>
            <a:endParaRPr lang="it-IT" sz="1800" dirty="0">
              <a:solidFill>
                <a:schemeClr val="bg1"/>
              </a:solidFill>
            </a:endParaRPr>
          </a:p>
          <a:p>
            <a:pPr marL="457200" lvl="1" indent="0">
              <a:buNone/>
            </a:pPr>
            <a:r>
              <a:rPr lang="it-IT" sz="1800" dirty="0">
                <a:solidFill>
                  <a:schemeClr val="bg1"/>
                </a:solidFill>
              </a:rPr>
              <a:t>2) </a:t>
            </a:r>
            <a:r>
              <a:rPr lang="it-IT" sz="1800" dirty="0" err="1">
                <a:solidFill>
                  <a:schemeClr val="bg1"/>
                </a:solidFill>
              </a:rPr>
              <a:t>consensus</a:t>
            </a:r>
            <a:r>
              <a:rPr lang="it-IT" sz="1800" dirty="0">
                <a:solidFill>
                  <a:schemeClr val="bg1"/>
                </a:solidFill>
              </a:rPr>
              <a:t> </a:t>
            </a:r>
            <a:r>
              <a:rPr lang="it-IT" sz="1800" dirty="0" err="1">
                <a:solidFill>
                  <a:schemeClr val="bg1"/>
                </a:solidFill>
              </a:rPr>
              <a:t>sur</a:t>
            </a:r>
            <a:r>
              <a:rPr lang="it-IT" sz="1800" dirty="0">
                <a:solidFill>
                  <a:schemeClr val="bg1"/>
                </a:solidFill>
              </a:rPr>
              <a:t> un </a:t>
            </a:r>
            <a:r>
              <a:rPr lang="it-IT" sz="1800" dirty="0" err="1">
                <a:solidFill>
                  <a:schemeClr val="bg1"/>
                </a:solidFill>
              </a:rPr>
              <a:t>concept</a:t>
            </a:r>
            <a:r>
              <a:rPr lang="it-IT" sz="1800" dirty="0">
                <a:solidFill>
                  <a:schemeClr val="bg1"/>
                </a:solidFill>
              </a:rPr>
              <a:t> d’</a:t>
            </a:r>
            <a:r>
              <a:rPr lang="it-IT" sz="1800" dirty="0" err="1">
                <a:solidFill>
                  <a:schemeClr val="bg1"/>
                </a:solidFill>
              </a:rPr>
              <a:t>equité</a:t>
            </a:r>
            <a:r>
              <a:rPr lang="it-IT" sz="1800" dirty="0">
                <a:solidFill>
                  <a:schemeClr val="bg1"/>
                </a:solidFill>
              </a:rPr>
              <a:t> et </a:t>
            </a:r>
            <a:r>
              <a:rPr lang="it-IT" sz="1800" dirty="0" err="1">
                <a:solidFill>
                  <a:schemeClr val="bg1"/>
                </a:solidFill>
              </a:rPr>
              <a:t>juste</a:t>
            </a:r>
            <a:r>
              <a:rPr lang="it-IT" sz="1800" dirty="0">
                <a:solidFill>
                  <a:schemeClr val="bg1"/>
                </a:solidFill>
              </a:rPr>
              <a:t> </a:t>
            </a:r>
            <a:r>
              <a:rPr lang="it-IT" sz="1800" dirty="0" err="1">
                <a:solidFill>
                  <a:schemeClr val="bg1"/>
                </a:solidFill>
              </a:rPr>
              <a:t>retribution</a:t>
            </a:r>
            <a:r>
              <a:rPr lang="it-IT" sz="1800" dirty="0">
                <a:solidFill>
                  <a:schemeClr val="bg1"/>
                </a:solidFill>
              </a:rPr>
              <a:t> </a:t>
            </a:r>
          </a:p>
          <a:p>
            <a:endParaRPr lang="it-IT" dirty="0"/>
          </a:p>
        </p:txBody>
      </p:sp>
      <p:sp>
        <p:nvSpPr>
          <p:cNvPr id="4" name="Freccia a destra 3">
            <a:extLst>
              <a:ext uri="{FF2B5EF4-FFF2-40B4-BE49-F238E27FC236}">
                <a16:creationId xmlns:a16="http://schemas.microsoft.com/office/drawing/2014/main" id="{487E93A1-BEDD-4FAA-9261-FAED76940E46}"/>
              </a:ext>
            </a:extLst>
          </p:cNvPr>
          <p:cNvSpPr/>
          <p:nvPr/>
        </p:nvSpPr>
        <p:spPr>
          <a:xfrm rot="5400000">
            <a:off x="3406315" y="220759"/>
            <a:ext cx="1046922" cy="104174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ttangolo 4">
            <a:extLst>
              <a:ext uri="{FF2B5EF4-FFF2-40B4-BE49-F238E27FC236}">
                <a16:creationId xmlns:a16="http://schemas.microsoft.com/office/drawing/2014/main" id="{D24DCD34-EA09-43DE-A7FE-8908E3F7B536}"/>
              </a:ext>
            </a:extLst>
          </p:cNvPr>
          <p:cNvSpPr/>
          <p:nvPr/>
        </p:nvSpPr>
        <p:spPr>
          <a:xfrm>
            <a:off x="2703950" y="1405053"/>
            <a:ext cx="2451653" cy="20572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Le </a:t>
            </a:r>
            <a:r>
              <a:rPr lang="it-IT" dirty="0" err="1"/>
              <a:t>domaine</a:t>
            </a:r>
            <a:r>
              <a:rPr lang="it-IT" dirty="0"/>
              <a:t> </a:t>
            </a:r>
            <a:r>
              <a:rPr lang="it-IT" dirty="0" err="1"/>
              <a:t>d’application</a:t>
            </a:r>
            <a:r>
              <a:rPr lang="it-IT" dirty="0"/>
              <a:t> d’une </a:t>
            </a:r>
            <a:r>
              <a:rPr lang="it-IT" dirty="0" err="1"/>
              <a:t>théorie</a:t>
            </a:r>
            <a:r>
              <a:rPr lang="it-IT" dirty="0"/>
              <a:t> cooperative est </a:t>
            </a:r>
            <a:r>
              <a:rPr lang="it-IT" dirty="0" err="1"/>
              <a:t>limités</a:t>
            </a:r>
            <a:r>
              <a:rPr lang="it-IT" dirty="0"/>
              <a:t> </a:t>
            </a:r>
            <a:r>
              <a:rPr lang="it-IT" dirty="0" err="1"/>
              <a:t>aux</a:t>
            </a:r>
            <a:r>
              <a:rPr lang="it-IT" dirty="0"/>
              <a:t> relations non </a:t>
            </a:r>
            <a:r>
              <a:rPr lang="it-IT" dirty="0" err="1"/>
              <a:t>nocives</a:t>
            </a:r>
            <a:endParaRPr lang="it-IT" dirty="0"/>
          </a:p>
          <a:p>
            <a:pPr algn="ctr"/>
            <a:endParaRPr lang="it-IT" dirty="0"/>
          </a:p>
        </p:txBody>
      </p:sp>
      <p:sp>
        <p:nvSpPr>
          <p:cNvPr id="7" name="Rettangolo 6">
            <a:extLst>
              <a:ext uri="{FF2B5EF4-FFF2-40B4-BE49-F238E27FC236}">
                <a16:creationId xmlns:a16="http://schemas.microsoft.com/office/drawing/2014/main" id="{F3E13946-00DC-4DBB-BDE1-B3D1329DCB2A}"/>
              </a:ext>
            </a:extLst>
          </p:cNvPr>
          <p:cNvSpPr/>
          <p:nvPr/>
        </p:nvSpPr>
        <p:spPr>
          <a:xfrm>
            <a:off x="4247762" y="4728203"/>
            <a:ext cx="2451653" cy="19116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On </a:t>
            </a:r>
            <a:r>
              <a:rPr lang="it-IT" dirty="0" err="1"/>
              <a:t>adopte</a:t>
            </a:r>
            <a:r>
              <a:rPr lang="it-IT" dirty="0"/>
              <a:t> une </a:t>
            </a:r>
            <a:r>
              <a:rPr lang="it-IT" dirty="0" err="1"/>
              <a:t>théorie</a:t>
            </a:r>
            <a:r>
              <a:rPr lang="it-IT" dirty="0"/>
              <a:t> </a:t>
            </a:r>
            <a:r>
              <a:rPr lang="it-IT" dirty="0" err="1"/>
              <a:t>substantielle</a:t>
            </a:r>
            <a:r>
              <a:rPr lang="it-IT" dirty="0"/>
              <a:t> </a:t>
            </a:r>
            <a:r>
              <a:rPr lang="it-IT" dirty="0" err="1"/>
              <a:t>faible</a:t>
            </a:r>
            <a:r>
              <a:rPr lang="it-IT" dirty="0"/>
              <a:t> </a:t>
            </a:r>
            <a:r>
              <a:rPr lang="it-IT" dirty="0" err="1"/>
              <a:t>des</a:t>
            </a:r>
            <a:r>
              <a:rPr lang="it-IT" dirty="0"/>
              <a:t> </a:t>
            </a:r>
            <a:r>
              <a:rPr lang="fr-FR" dirty="0"/>
              <a:t>Intérêts</a:t>
            </a:r>
            <a:r>
              <a:rPr lang="fr-FR" b="1" dirty="0"/>
              <a:t> </a:t>
            </a:r>
            <a:r>
              <a:rPr lang="fr-FR" dirty="0"/>
              <a:t>des non - humains</a:t>
            </a:r>
          </a:p>
          <a:p>
            <a:pPr algn="ctr"/>
            <a:r>
              <a:rPr lang="it-IT" dirty="0"/>
              <a:t> </a:t>
            </a:r>
          </a:p>
          <a:p>
            <a:pPr algn="ctr"/>
            <a:endParaRPr lang="it-IT" dirty="0"/>
          </a:p>
        </p:txBody>
      </p:sp>
      <p:sp>
        <p:nvSpPr>
          <p:cNvPr id="8" name="Freccia in giù 7">
            <a:extLst>
              <a:ext uri="{FF2B5EF4-FFF2-40B4-BE49-F238E27FC236}">
                <a16:creationId xmlns:a16="http://schemas.microsoft.com/office/drawing/2014/main" id="{1D73C945-A3FC-46FF-A3FA-2A826287B48C}"/>
              </a:ext>
            </a:extLst>
          </p:cNvPr>
          <p:cNvSpPr/>
          <p:nvPr/>
        </p:nvSpPr>
        <p:spPr>
          <a:xfrm>
            <a:off x="2903175" y="3642918"/>
            <a:ext cx="556591" cy="68911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Rettangolo 8">
            <a:extLst>
              <a:ext uri="{FF2B5EF4-FFF2-40B4-BE49-F238E27FC236}">
                <a16:creationId xmlns:a16="http://schemas.microsoft.com/office/drawing/2014/main" id="{DBC8147B-AE68-4E0C-8BC0-C313A3CDABBE}"/>
              </a:ext>
            </a:extLst>
          </p:cNvPr>
          <p:cNvSpPr/>
          <p:nvPr/>
        </p:nvSpPr>
        <p:spPr>
          <a:xfrm>
            <a:off x="862339" y="4743974"/>
            <a:ext cx="2597427" cy="18800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err="1"/>
              <a:t>théorie</a:t>
            </a:r>
            <a:r>
              <a:rPr lang="it-IT" dirty="0"/>
              <a:t> </a:t>
            </a:r>
            <a:r>
              <a:rPr lang="it-IT" dirty="0" err="1"/>
              <a:t>substantielle</a:t>
            </a:r>
            <a:r>
              <a:rPr lang="it-IT" dirty="0"/>
              <a:t> forte:</a:t>
            </a:r>
          </a:p>
          <a:p>
            <a:pPr algn="ctr"/>
            <a:r>
              <a:rPr lang="it-IT" dirty="0" err="1"/>
              <a:t>portée</a:t>
            </a:r>
            <a:r>
              <a:rPr lang="it-IT" dirty="0"/>
              <a:t> </a:t>
            </a:r>
            <a:r>
              <a:rPr lang="it-IT" dirty="0" err="1"/>
              <a:t>limité</a:t>
            </a:r>
            <a:endParaRPr lang="it-IT" dirty="0"/>
          </a:p>
          <a:p>
            <a:pPr algn="ctr"/>
            <a:r>
              <a:rPr lang="it-IT" dirty="0"/>
              <a:t>(</a:t>
            </a:r>
            <a:r>
              <a:rPr lang="it-IT" dirty="0" err="1"/>
              <a:t>animaux</a:t>
            </a:r>
            <a:r>
              <a:rPr lang="it-IT" dirty="0"/>
              <a:t> d’</a:t>
            </a:r>
            <a:r>
              <a:rPr lang="it-IT" dirty="0" err="1"/>
              <a:t>assistence</a:t>
            </a:r>
            <a:r>
              <a:rPr lang="it-IT" dirty="0"/>
              <a:t> – </a:t>
            </a:r>
            <a:r>
              <a:rPr lang="it-IT" dirty="0" err="1"/>
              <a:t>animaux</a:t>
            </a:r>
            <a:r>
              <a:rPr lang="it-IT" dirty="0"/>
              <a:t> de </a:t>
            </a:r>
            <a:r>
              <a:rPr lang="it-IT" dirty="0" err="1"/>
              <a:t>travail</a:t>
            </a:r>
            <a:r>
              <a:rPr lang="it-IT" dirty="0"/>
              <a:t>)</a:t>
            </a:r>
            <a:endParaRPr lang="fr-FR" dirty="0"/>
          </a:p>
          <a:p>
            <a:pPr algn="ctr"/>
            <a:endParaRPr lang="fr-FR" dirty="0"/>
          </a:p>
        </p:txBody>
      </p:sp>
      <p:sp>
        <p:nvSpPr>
          <p:cNvPr id="11" name="Freccia in giù 10">
            <a:extLst>
              <a:ext uri="{FF2B5EF4-FFF2-40B4-BE49-F238E27FC236}">
                <a16:creationId xmlns:a16="http://schemas.microsoft.com/office/drawing/2014/main" id="{BE7CC05D-4AF9-46D3-9750-5504C7C1CCF6}"/>
              </a:ext>
            </a:extLst>
          </p:cNvPr>
          <p:cNvSpPr/>
          <p:nvPr/>
        </p:nvSpPr>
        <p:spPr>
          <a:xfrm>
            <a:off x="4247762" y="3667106"/>
            <a:ext cx="556591" cy="68911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Freccia a destra 11">
            <a:extLst>
              <a:ext uri="{FF2B5EF4-FFF2-40B4-BE49-F238E27FC236}">
                <a16:creationId xmlns:a16="http://schemas.microsoft.com/office/drawing/2014/main" id="{175FD00D-C5C1-41C0-AB97-BFAACE973D53}"/>
              </a:ext>
            </a:extLst>
          </p:cNvPr>
          <p:cNvSpPr/>
          <p:nvPr/>
        </p:nvSpPr>
        <p:spPr>
          <a:xfrm>
            <a:off x="5618922" y="1895061"/>
            <a:ext cx="881268" cy="55659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5291593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e 4">
            <a:extLst>
              <a:ext uri="{FF2B5EF4-FFF2-40B4-BE49-F238E27FC236}">
                <a16:creationId xmlns:a16="http://schemas.microsoft.com/office/drawing/2014/main" id="{EB5BF1CA-A0F9-4F8F-A79B-46F77016E5A7}"/>
              </a:ext>
            </a:extLst>
          </p:cNvPr>
          <p:cNvSpPr/>
          <p:nvPr/>
        </p:nvSpPr>
        <p:spPr>
          <a:xfrm>
            <a:off x="4333461" y="821635"/>
            <a:ext cx="2941982" cy="107342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err="1"/>
              <a:t>Thèories</a:t>
            </a:r>
            <a:r>
              <a:rPr lang="it-IT" dirty="0"/>
              <a:t> </a:t>
            </a:r>
            <a:r>
              <a:rPr lang="it-IT" dirty="0" err="1"/>
              <a:t>éthiques</a:t>
            </a:r>
            <a:endParaRPr lang="fr-FR" dirty="0"/>
          </a:p>
        </p:txBody>
      </p:sp>
      <p:sp>
        <p:nvSpPr>
          <p:cNvPr id="6" name="Freccia in giù 5">
            <a:extLst>
              <a:ext uri="{FF2B5EF4-FFF2-40B4-BE49-F238E27FC236}">
                <a16:creationId xmlns:a16="http://schemas.microsoft.com/office/drawing/2014/main" id="{92E51237-AF6A-4CA9-B7AD-8BC44A1A8DEE}"/>
              </a:ext>
            </a:extLst>
          </p:cNvPr>
          <p:cNvSpPr/>
          <p:nvPr/>
        </p:nvSpPr>
        <p:spPr>
          <a:xfrm rot="2176252">
            <a:off x="4028660" y="1971996"/>
            <a:ext cx="728869" cy="143123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Freccia in giù 6">
            <a:extLst>
              <a:ext uri="{FF2B5EF4-FFF2-40B4-BE49-F238E27FC236}">
                <a16:creationId xmlns:a16="http://schemas.microsoft.com/office/drawing/2014/main" id="{79360A3C-0A94-43F5-8654-F70738551199}"/>
              </a:ext>
            </a:extLst>
          </p:cNvPr>
          <p:cNvSpPr/>
          <p:nvPr/>
        </p:nvSpPr>
        <p:spPr>
          <a:xfrm rot="19600348">
            <a:off x="6810058" y="2030073"/>
            <a:ext cx="728869" cy="143123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Ovale 7">
            <a:extLst>
              <a:ext uri="{FF2B5EF4-FFF2-40B4-BE49-F238E27FC236}">
                <a16:creationId xmlns:a16="http://schemas.microsoft.com/office/drawing/2014/main" id="{FDFAB24B-E777-49F1-8AE2-F0BC5B5B98A7}"/>
              </a:ext>
            </a:extLst>
          </p:cNvPr>
          <p:cNvSpPr/>
          <p:nvPr/>
        </p:nvSpPr>
        <p:spPr>
          <a:xfrm>
            <a:off x="2292626" y="3543848"/>
            <a:ext cx="2491409" cy="122693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err="1"/>
              <a:t>Capacités</a:t>
            </a:r>
            <a:r>
              <a:rPr lang="it-IT" dirty="0"/>
              <a:t> </a:t>
            </a:r>
            <a:r>
              <a:rPr lang="it-IT" dirty="0" err="1"/>
              <a:t>intrinseques</a:t>
            </a:r>
            <a:endParaRPr lang="fr-FR" dirty="0"/>
          </a:p>
        </p:txBody>
      </p:sp>
      <p:sp>
        <p:nvSpPr>
          <p:cNvPr id="9" name="Ovale 8">
            <a:extLst>
              <a:ext uri="{FF2B5EF4-FFF2-40B4-BE49-F238E27FC236}">
                <a16:creationId xmlns:a16="http://schemas.microsoft.com/office/drawing/2014/main" id="{A1AB8042-DC5F-4C9F-A03B-903AB15B8438}"/>
              </a:ext>
            </a:extLst>
          </p:cNvPr>
          <p:cNvSpPr/>
          <p:nvPr/>
        </p:nvSpPr>
        <p:spPr>
          <a:xfrm>
            <a:off x="6747302" y="3543849"/>
            <a:ext cx="2491409" cy="122693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Relations</a:t>
            </a:r>
            <a:endParaRPr lang="fr-FR" dirty="0"/>
          </a:p>
        </p:txBody>
      </p:sp>
      <p:sp>
        <p:nvSpPr>
          <p:cNvPr id="10" name="Rettangolo 9">
            <a:extLst>
              <a:ext uri="{FF2B5EF4-FFF2-40B4-BE49-F238E27FC236}">
                <a16:creationId xmlns:a16="http://schemas.microsoft.com/office/drawing/2014/main" id="{CD76A183-9DE6-4A4F-A869-B43CBC2D2A5E}"/>
              </a:ext>
            </a:extLst>
          </p:cNvPr>
          <p:cNvSpPr/>
          <p:nvPr/>
        </p:nvSpPr>
        <p:spPr>
          <a:xfrm>
            <a:off x="6652591" y="5035826"/>
            <a:ext cx="2650435" cy="8878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err="1"/>
              <a:t>Dependènce</a:t>
            </a:r>
            <a:r>
              <a:rPr lang="it-IT" dirty="0"/>
              <a:t> </a:t>
            </a:r>
            <a:r>
              <a:rPr lang="it-IT" dirty="0" err="1"/>
              <a:t>du</a:t>
            </a:r>
            <a:r>
              <a:rPr lang="it-IT" dirty="0"/>
              <a:t> </a:t>
            </a:r>
            <a:r>
              <a:rPr lang="it-IT" dirty="0" err="1"/>
              <a:t>contexte</a:t>
            </a:r>
            <a:endParaRPr lang="fr-FR" dirty="0"/>
          </a:p>
        </p:txBody>
      </p:sp>
      <p:sp>
        <p:nvSpPr>
          <p:cNvPr id="11" name="Rettangolo 10">
            <a:extLst>
              <a:ext uri="{FF2B5EF4-FFF2-40B4-BE49-F238E27FC236}">
                <a16:creationId xmlns:a16="http://schemas.microsoft.com/office/drawing/2014/main" id="{9677966B-EEFE-40EB-B6CC-7428729DEDB5}"/>
              </a:ext>
            </a:extLst>
          </p:cNvPr>
          <p:cNvSpPr/>
          <p:nvPr/>
        </p:nvSpPr>
        <p:spPr>
          <a:xfrm>
            <a:off x="2292626" y="5035827"/>
            <a:ext cx="2491409" cy="8878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err="1"/>
              <a:t>Dependènce</a:t>
            </a:r>
            <a:r>
              <a:rPr lang="it-IT" dirty="0"/>
              <a:t> de l’</a:t>
            </a:r>
            <a:r>
              <a:rPr lang="it-IT" dirty="0" err="1"/>
              <a:t>individu</a:t>
            </a:r>
            <a:endParaRPr lang="fr-FR" dirty="0"/>
          </a:p>
        </p:txBody>
      </p:sp>
    </p:spTree>
    <p:extLst>
      <p:ext uri="{BB962C8B-B14F-4D97-AF65-F5344CB8AC3E}">
        <p14:creationId xmlns:p14="http://schemas.microsoft.com/office/powerpoint/2010/main" val="12799074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e 3">
            <a:extLst>
              <a:ext uri="{FF2B5EF4-FFF2-40B4-BE49-F238E27FC236}">
                <a16:creationId xmlns:a16="http://schemas.microsoft.com/office/drawing/2014/main" id="{F81C5788-C20C-4D34-8FE8-DDD5BBC52873}"/>
              </a:ext>
            </a:extLst>
          </p:cNvPr>
          <p:cNvSpPr/>
          <p:nvPr/>
        </p:nvSpPr>
        <p:spPr>
          <a:xfrm>
            <a:off x="4330119" y="263597"/>
            <a:ext cx="2782956" cy="98728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err="1"/>
              <a:t>Éthiques</a:t>
            </a:r>
            <a:r>
              <a:rPr lang="it-IT" dirty="0"/>
              <a:t> </a:t>
            </a:r>
            <a:r>
              <a:rPr lang="it-IT" dirty="0" err="1"/>
              <a:t>relationnelles</a:t>
            </a:r>
            <a:endParaRPr lang="it-IT" dirty="0"/>
          </a:p>
          <a:p>
            <a:pPr algn="ctr"/>
            <a:endParaRPr lang="fr-FR" dirty="0"/>
          </a:p>
        </p:txBody>
      </p:sp>
      <p:sp>
        <p:nvSpPr>
          <p:cNvPr id="5" name="Freccia a destra 4">
            <a:extLst>
              <a:ext uri="{FF2B5EF4-FFF2-40B4-BE49-F238E27FC236}">
                <a16:creationId xmlns:a16="http://schemas.microsoft.com/office/drawing/2014/main" id="{AA589B82-06C1-4562-93CC-95699227551C}"/>
              </a:ext>
            </a:extLst>
          </p:cNvPr>
          <p:cNvSpPr/>
          <p:nvPr/>
        </p:nvSpPr>
        <p:spPr>
          <a:xfrm rot="2632746">
            <a:off x="6905889" y="1256992"/>
            <a:ext cx="1258491" cy="65079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ttangolo 5">
            <a:extLst>
              <a:ext uri="{FF2B5EF4-FFF2-40B4-BE49-F238E27FC236}">
                <a16:creationId xmlns:a16="http://schemas.microsoft.com/office/drawing/2014/main" id="{503E091A-2DF8-4FBA-AA14-4F0AFE21F89E}"/>
              </a:ext>
            </a:extLst>
          </p:cNvPr>
          <p:cNvSpPr/>
          <p:nvPr/>
        </p:nvSpPr>
        <p:spPr>
          <a:xfrm>
            <a:off x="8405191" y="1600843"/>
            <a:ext cx="2782956" cy="379840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err="1"/>
              <a:t>Types</a:t>
            </a:r>
            <a:r>
              <a:rPr lang="it-IT" dirty="0"/>
              <a:t> de relation</a:t>
            </a:r>
          </a:p>
          <a:p>
            <a:pPr algn="ctr"/>
            <a:endParaRPr lang="it-IT" dirty="0"/>
          </a:p>
          <a:p>
            <a:pPr marL="285750" indent="-285750" algn="ctr">
              <a:buFont typeface="Arial" panose="020B0604020202020204" pitchFamily="34" charset="0"/>
              <a:buChar char="•"/>
            </a:pPr>
            <a:r>
              <a:rPr lang="it-IT" dirty="0" err="1"/>
              <a:t>Affectives</a:t>
            </a:r>
            <a:endParaRPr lang="it-IT" dirty="0"/>
          </a:p>
          <a:p>
            <a:pPr marL="285750" indent="-285750" algn="ctr">
              <a:buFont typeface="Arial" panose="020B0604020202020204" pitchFamily="34" charset="0"/>
              <a:buChar char="•"/>
            </a:pPr>
            <a:endParaRPr lang="it-IT" dirty="0"/>
          </a:p>
          <a:p>
            <a:pPr marL="285750" indent="-285750" algn="ctr">
              <a:buFont typeface="Arial" panose="020B0604020202020204" pitchFamily="34" charset="0"/>
              <a:buChar char="•"/>
            </a:pPr>
            <a:r>
              <a:rPr lang="it-IT" dirty="0"/>
              <a:t>Dependance/</a:t>
            </a:r>
          </a:p>
          <a:p>
            <a:pPr marL="285750" indent="-285750" algn="ctr">
              <a:buFont typeface="Arial" panose="020B0604020202020204" pitchFamily="34" charset="0"/>
              <a:buChar char="•"/>
            </a:pPr>
            <a:r>
              <a:rPr lang="it-IT" dirty="0" err="1"/>
              <a:t>domestication</a:t>
            </a:r>
            <a:endParaRPr lang="it-IT" dirty="0"/>
          </a:p>
          <a:p>
            <a:pPr marL="285750" indent="-285750" algn="ctr">
              <a:buFont typeface="Arial" panose="020B0604020202020204" pitchFamily="34" charset="0"/>
              <a:buChar char="•"/>
            </a:pPr>
            <a:endParaRPr lang="it-IT" dirty="0"/>
          </a:p>
          <a:p>
            <a:pPr marL="285750" indent="-285750" algn="ctr">
              <a:buFont typeface="Arial" panose="020B0604020202020204" pitchFamily="34" charset="0"/>
              <a:buChar char="•"/>
            </a:pPr>
            <a:r>
              <a:rPr lang="it-IT" dirty="0" err="1"/>
              <a:t>Contractuelles</a:t>
            </a:r>
            <a:endParaRPr lang="it-IT" dirty="0"/>
          </a:p>
          <a:p>
            <a:pPr marL="285750" indent="-285750" algn="ctr">
              <a:buFont typeface="Arial" panose="020B0604020202020204" pitchFamily="34" charset="0"/>
              <a:buChar char="•"/>
            </a:pPr>
            <a:endParaRPr lang="it-IT" dirty="0"/>
          </a:p>
          <a:p>
            <a:pPr marL="285750" indent="-285750" algn="ctr">
              <a:buFont typeface="Arial" panose="020B0604020202020204" pitchFamily="34" charset="0"/>
              <a:buChar char="•"/>
            </a:pPr>
            <a:r>
              <a:rPr lang="it-IT" dirty="0" err="1"/>
              <a:t>Causales</a:t>
            </a:r>
            <a:endParaRPr lang="it-IT" dirty="0"/>
          </a:p>
          <a:p>
            <a:pPr marL="285750" indent="-285750" algn="ctr">
              <a:buFont typeface="Arial" panose="020B0604020202020204" pitchFamily="34" charset="0"/>
              <a:buChar char="•"/>
            </a:pPr>
            <a:endParaRPr lang="it-IT" dirty="0"/>
          </a:p>
          <a:p>
            <a:pPr marL="285750" indent="-285750" algn="ctr">
              <a:buFont typeface="Arial" panose="020B0604020202020204" pitchFamily="34" charset="0"/>
              <a:buChar char="•"/>
            </a:pPr>
            <a:r>
              <a:rPr lang="it-IT" dirty="0" err="1"/>
              <a:t>Injustice</a:t>
            </a:r>
            <a:r>
              <a:rPr lang="it-IT" dirty="0"/>
              <a:t> </a:t>
            </a:r>
            <a:r>
              <a:rPr lang="it-IT" dirty="0" err="1"/>
              <a:t>historique</a:t>
            </a:r>
            <a:endParaRPr lang="it-IT" dirty="0"/>
          </a:p>
        </p:txBody>
      </p:sp>
      <p:sp>
        <p:nvSpPr>
          <p:cNvPr id="7" name="Rettangolo 6">
            <a:extLst>
              <a:ext uri="{FF2B5EF4-FFF2-40B4-BE49-F238E27FC236}">
                <a16:creationId xmlns:a16="http://schemas.microsoft.com/office/drawing/2014/main" id="{5C4C683B-2570-4AD1-A5F5-E9BCD2731232}"/>
              </a:ext>
            </a:extLst>
          </p:cNvPr>
          <p:cNvSpPr/>
          <p:nvPr/>
        </p:nvSpPr>
        <p:spPr>
          <a:xfrm>
            <a:off x="1610568" y="2178509"/>
            <a:ext cx="2782956" cy="288713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Rapport </a:t>
            </a:r>
            <a:r>
              <a:rPr lang="it-IT" dirty="0" err="1"/>
              <a:t>entre</a:t>
            </a:r>
            <a:r>
              <a:rPr lang="it-IT" dirty="0"/>
              <a:t> relations et </a:t>
            </a:r>
            <a:r>
              <a:rPr lang="it-IT" dirty="0" err="1"/>
              <a:t>capacités</a:t>
            </a:r>
            <a:r>
              <a:rPr lang="it-IT" dirty="0"/>
              <a:t>:</a:t>
            </a:r>
          </a:p>
          <a:p>
            <a:pPr algn="ctr"/>
            <a:r>
              <a:rPr lang="it-IT" dirty="0" err="1"/>
              <a:t>Exclusion</a:t>
            </a:r>
            <a:endParaRPr lang="it-IT" dirty="0"/>
          </a:p>
          <a:p>
            <a:pPr algn="ctr"/>
            <a:r>
              <a:rPr lang="it-IT" dirty="0" err="1"/>
              <a:t>Coexistence</a:t>
            </a:r>
            <a:r>
              <a:rPr lang="it-IT" dirty="0"/>
              <a:t> </a:t>
            </a:r>
            <a:r>
              <a:rPr lang="it-IT" dirty="0" err="1"/>
              <a:t>ou</a:t>
            </a:r>
            <a:r>
              <a:rPr lang="it-IT" dirty="0"/>
              <a:t> </a:t>
            </a:r>
            <a:r>
              <a:rPr lang="it-IT" dirty="0" err="1"/>
              <a:t>complementarité</a:t>
            </a:r>
            <a:r>
              <a:rPr lang="it-IT" dirty="0"/>
              <a:t>?</a:t>
            </a:r>
          </a:p>
          <a:p>
            <a:pPr algn="ctr"/>
            <a:endParaRPr lang="it-IT" dirty="0"/>
          </a:p>
        </p:txBody>
      </p:sp>
      <p:sp>
        <p:nvSpPr>
          <p:cNvPr id="8" name="Freccia in giù 7">
            <a:extLst>
              <a:ext uri="{FF2B5EF4-FFF2-40B4-BE49-F238E27FC236}">
                <a16:creationId xmlns:a16="http://schemas.microsoft.com/office/drawing/2014/main" id="{A43746B2-BBE9-4316-995B-01E903A2315C}"/>
              </a:ext>
            </a:extLst>
          </p:cNvPr>
          <p:cNvSpPr/>
          <p:nvPr/>
        </p:nvSpPr>
        <p:spPr>
          <a:xfrm rot="2625057">
            <a:off x="3607495" y="958912"/>
            <a:ext cx="635527" cy="124269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7720549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F7A800EE-9AC3-4807-831D-3229D1902B73}"/>
              </a:ext>
            </a:extLst>
          </p:cNvPr>
          <p:cNvSpPr>
            <a:spLocks noGrp="1"/>
          </p:cNvSpPr>
          <p:nvPr>
            <p:ph type="ctrTitle"/>
          </p:nvPr>
        </p:nvSpPr>
        <p:spPr>
          <a:xfrm>
            <a:off x="1046922" y="508390"/>
            <a:ext cx="9912626" cy="322124"/>
          </a:xfrm>
        </p:spPr>
        <p:txBody>
          <a:bodyPr>
            <a:noAutofit/>
          </a:bodyPr>
          <a:lstStyle/>
          <a:p>
            <a:r>
              <a:rPr lang="it-IT" sz="4000" dirty="0" err="1"/>
              <a:t>Cooperation</a:t>
            </a:r>
            <a:r>
              <a:rPr lang="it-IT" sz="4000" dirty="0"/>
              <a:t>: </a:t>
            </a:r>
            <a:r>
              <a:rPr lang="it-IT" sz="4000" dirty="0" err="1"/>
              <a:t>Rawls</a:t>
            </a:r>
            <a:endParaRPr lang="it-IT" sz="4000" dirty="0"/>
          </a:p>
        </p:txBody>
      </p:sp>
      <p:sp>
        <p:nvSpPr>
          <p:cNvPr id="3" name="Sottotitolo 2">
            <a:extLst>
              <a:ext uri="{FF2B5EF4-FFF2-40B4-BE49-F238E27FC236}">
                <a16:creationId xmlns:a16="http://schemas.microsoft.com/office/drawing/2014/main" id="{3C9B35ED-9AFB-4BF6-BD7A-B8AF58F60DF8}"/>
              </a:ext>
            </a:extLst>
          </p:cNvPr>
          <p:cNvSpPr>
            <a:spLocks noGrp="1"/>
          </p:cNvSpPr>
          <p:nvPr>
            <p:ph type="subTitle" idx="1"/>
          </p:nvPr>
        </p:nvSpPr>
        <p:spPr>
          <a:xfrm>
            <a:off x="1418409" y="924891"/>
            <a:ext cx="10488669" cy="5015735"/>
          </a:xfrm>
        </p:spPr>
        <p:txBody>
          <a:bodyPr>
            <a:normAutofit/>
          </a:bodyPr>
          <a:lstStyle/>
          <a:p>
            <a:endParaRPr lang="fr-BE" dirty="0"/>
          </a:p>
          <a:p>
            <a:r>
              <a:rPr lang="fr-BE" dirty="0"/>
              <a:t>Rawls</a:t>
            </a:r>
            <a:r>
              <a:rPr lang="it-IT" dirty="0"/>
              <a:t> – </a:t>
            </a:r>
            <a:r>
              <a:rPr lang="fr-RE" dirty="0"/>
              <a:t>Théorie</a:t>
            </a:r>
            <a:r>
              <a:rPr lang="it-IT" dirty="0"/>
              <a:t> de la </a:t>
            </a:r>
            <a:r>
              <a:rPr lang="it-IT" dirty="0" err="1"/>
              <a:t>Justice</a:t>
            </a:r>
            <a:r>
              <a:rPr lang="it-IT" dirty="0"/>
              <a:t> – 1971</a:t>
            </a:r>
          </a:p>
          <a:p>
            <a:r>
              <a:rPr lang="it-IT" dirty="0" err="1"/>
              <a:t>Principes</a:t>
            </a:r>
            <a:r>
              <a:rPr lang="it-IT" dirty="0"/>
              <a:t> de </a:t>
            </a:r>
            <a:r>
              <a:rPr lang="it-IT" dirty="0" err="1"/>
              <a:t>justice</a:t>
            </a:r>
            <a:r>
              <a:rPr lang="it-IT" dirty="0"/>
              <a:t> </a:t>
            </a:r>
            <a:r>
              <a:rPr lang="it-IT" dirty="0" err="1"/>
              <a:t>determinés</a:t>
            </a:r>
            <a:r>
              <a:rPr lang="it-IT" dirty="0"/>
              <a:t> par la fiction de la </a:t>
            </a:r>
            <a:r>
              <a:rPr lang="it-IT" i="1" dirty="0"/>
              <a:t>position </a:t>
            </a:r>
            <a:r>
              <a:rPr lang="it-IT" i="1" dirty="0" err="1"/>
              <a:t>originelle</a:t>
            </a:r>
            <a:r>
              <a:rPr lang="it-IT" i="1" dirty="0"/>
              <a:t> </a:t>
            </a:r>
            <a:r>
              <a:rPr lang="it-IT" dirty="0"/>
              <a:t>et </a:t>
            </a:r>
            <a:r>
              <a:rPr lang="it-IT" dirty="0" err="1"/>
              <a:t>du</a:t>
            </a:r>
            <a:r>
              <a:rPr lang="it-IT" dirty="0"/>
              <a:t> </a:t>
            </a:r>
            <a:r>
              <a:rPr lang="it-IT" i="1" dirty="0"/>
              <a:t>voile d’</a:t>
            </a:r>
            <a:r>
              <a:rPr lang="it-IT" i="1" dirty="0" err="1"/>
              <a:t>ignorance</a:t>
            </a:r>
            <a:endParaRPr lang="it-IT" dirty="0"/>
          </a:p>
          <a:p>
            <a:endParaRPr lang="it-IT" dirty="0"/>
          </a:p>
          <a:p>
            <a:pPr algn="l"/>
            <a:r>
              <a:rPr lang="it-IT" dirty="0" err="1"/>
              <a:t>Critères</a:t>
            </a:r>
            <a:r>
              <a:rPr lang="it-IT" dirty="0"/>
              <a:t> pour </a:t>
            </a:r>
            <a:r>
              <a:rPr lang="it-IT" dirty="0" err="1"/>
              <a:t>etre</a:t>
            </a:r>
            <a:r>
              <a:rPr lang="it-IT" dirty="0"/>
              <a:t> </a:t>
            </a:r>
            <a:r>
              <a:rPr lang="it-IT" dirty="0" err="1"/>
              <a:t>béneficiaire</a:t>
            </a:r>
            <a:r>
              <a:rPr lang="it-IT" dirty="0"/>
              <a:t> </a:t>
            </a:r>
            <a:r>
              <a:rPr lang="it-IT" dirty="0" err="1"/>
              <a:t>des</a:t>
            </a:r>
            <a:r>
              <a:rPr lang="it-IT" dirty="0"/>
              <a:t> </a:t>
            </a:r>
            <a:r>
              <a:rPr lang="it-IT" dirty="0" err="1"/>
              <a:t>devoirs</a:t>
            </a:r>
            <a:r>
              <a:rPr lang="it-IT" dirty="0"/>
              <a:t> de </a:t>
            </a:r>
            <a:r>
              <a:rPr lang="it-IT" dirty="0" err="1"/>
              <a:t>justice</a:t>
            </a:r>
            <a:r>
              <a:rPr lang="it-IT" dirty="0"/>
              <a:t>:</a:t>
            </a:r>
          </a:p>
          <a:p>
            <a:pPr marL="342900" indent="-342900" algn="l">
              <a:buFont typeface="Arial" panose="020B0604020202020204" pitchFamily="34" charset="0"/>
              <a:buChar char="•"/>
            </a:pPr>
            <a:r>
              <a:rPr lang="fr-FR" dirty="0"/>
              <a:t>Personnalité</a:t>
            </a:r>
            <a:r>
              <a:rPr lang="it-IT" dirty="0"/>
              <a:t> morale – </a:t>
            </a:r>
            <a:r>
              <a:rPr lang="fr-MC" dirty="0"/>
              <a:t>être capable de 1) avoir un sens de la justice 2) avoir une conception du bien.</a:t>
            </a:r>
          </a:p>
          <a:p>
            <a:pPr marL="342900" indent="-342900" algn="l">
              <a:buFont typeface="Arial" panose="020B0604020202020204" pitchFamily="34" charset="0"/>
              <a:buChar char="•"/>
            </a:pPr>
            <a:r>
              <a:rPr lang="fr-MC" dirty="0"/>
              <a:t>être</a:t>
            </a:r>
            <a:r>
              <a:rPr lang="it-IT" dirty="0"/>
              <a:t> part de la </a:t>
            </a:r>
            <a:r>
              <a:rPr lang="it-IT" dirty="0" err="1"/>
              <a:t>societé</a:t>
            </a:r>
            <a:r>
              <a:rPr lang="it-IT" dirty="0"/>
              <a:t> pensée </a:t>
            </a:r>
            <a:r>
              <a:rPr lang="it-IT" dirty="0" err="1"/>
              <a:t>comme</a:t>
            </a:r>
            <a:r>
              <a:rPr lang="it-IT" dirty="0"/>
              <a:t> </a:t>
            </a:r>
            <a:r>
              <a:rPr lang="it-IT" dirty="0" err="1"/>
              <a:t>système</a:t>
            </a:r>
            <a:r>
              <a:rPr lang="it-IT" dirty="0"/>
              <a:t> de </a:t>
            </a:r>
            <a:r>
              <a:rPr lang="it-IT" dirty="0" err="1"/>
              <a:t>coopèration</a:t>
            </a:r>
            <a:endParaRPr lang="it-IT" dirty="0"/>
          </a:p>
          <a:p>
            <a:pPr algn="ctr"/>
            <a:endParaRPr lang="it-IT" dirty="0"/>
          </a:p>
          <a:p>
            <a:pPr algn="ctr"/>
            <a:endParaRPr lang="it-IT" dirty="0"/>
          </a:p>
          <a:p>
            <a:r>
              <a:rPr lang="it-IT" dirty="0"/>
              <a:t>			</a:t>
            </a:r>
            <a:r>
              <a:rPr lang="it-IT" dirty="0" err="1"/>
              <a:t>Exclusion</a:t>
            </a:r>
            <a:r>
              <a:rPr lang="it-IT" dirty="0"/>
              <a:t> </a:t>
            </a:r>
            <a:r>
              <a:rPr lang="it-IT" dirty="0" err="1"/>
              <a:t>des</a:t>
            </a:r>
            <a:r>
              <a:rPr lang="it-IT" dirty="0"/>
              <a:t> </a:t>
            </a:r>
            <a:r>
              <a:rPr lang="it-IT" dirty="0" err="1"/>
              <a:t>animaux</a:t>
            </a:r>
            <a:r>
              <a:rPr lang="it-IT" dirty="0"/>
              <a:t> </a:t>
            </a:r>
            <a:r>
              <a:rPr lang="it-IT" dirty="0" err="1"/>
              <a:t>du</a:t>
            </a:r>
            <a:r>
              <a:rPr lang="it-IT" dirty="0"/>
              <a:t> </a:t>
            </a:r>
            <a:r>
              <a:rPr lang="it-IT" dirty="0" err="1"/>
              <a:t>domaine</a:t>
            </a:r>
            <a:r>
              <a:rPr lang="it-IT" dirty="0"/>
              <a:t> de la </a:t>
            </a:r>
            <a:r>
              <a:rPr lang="it-IT" dirty="0" err="1"/>
              <a:t>justice</a:t>
            </a:r>
            <a:endParaRPr lang="it-IT" dirty="0"/>
          </a:p>
          <a:p>
            <a:pPr algn="ctr"/>
            <a:endParaRPr lang="it-IT" dirty="0"/>
          </a:p>
          <a:p>
            <a:pPr marL="342900" indent="-342900" algn="l">
              <a:buFont typeface="Arial" panose="020B0604020202020204" pitchFamily="34" charset="0"/>
              <a:buChar char="•"/>
            </a:pPr>
            <a:endParaRPr lang="it-IT" dirty="0"/>
          </a:p>
          <a:p>
            <a:pPr marL="342900" indent="-342900" algn="l">
              <a:buFont typeface="Arial" panose="020B0604020202020204" pitchFamily="34" charset="0"/>
              <a:buChar char="•"/>
            </a:pPr>
            <a:endParaRPr lang="it-IT" dirty="0"/>
          </a:p>
          <a:p>
            <a:endParaRPr lang="it-IT" dirty="0"/>
          </a:p>
          <a:p>
            <a:endParaRPr lang="it-IT" dirty="0"/>
          </a:p>
        </p:txBody>
      </p:sp>
      <p:sp>
        <p:nvSpPr>
          <p:cNvPr id="6" name="Freccia in giù 5">
            <a:extLst>
              <a:ext uri="{FF2B5EF4-FFF2-40B4-BE49-F238E27FC236}">
                <a16:creationId xmlns:a16="http://schemas.microsoft.com/office/drawing/2014/main" id="{D0C738AC-F54B-47D2-B72A-4069894E2374}"/>
              </a:ext>
            </a:extLst>
          </p:cNvPr>
          <p:cNvSpPr/>
          <p:nvPr/>
        </p:nvSpPr>
        <p:spPr>
          <a:xfrm>
            <a:off x="5053031" y="4107943"/>
            <a:ext cx="1609712" cy="52828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806399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F9FC0E81-2891-494E-A5A6-A91B9B7B5E73}"/>
              </a:ext>
            </a:extLst>
          </p:cNvPr>
          <p:cNvSpPr>
            <a:spLocks noGrp="1"/>
          </p:cNvSpPr>
          <p:nvPr>
            <p:ph idx="1"/>
          </p:nvPr>
        </p:nvSpPr>
        <p:spPr>
          <a:xfrm>
            <a:off x="838200" y="1855122"/>
            <a:ext cx="10515600" cy="4351338"/>
          </a:xfrm>
        </p:spPr>
        <p:txBody>
          <a:bodyPr>
            <a:normAutofit/>
          </a:bodyPr>
          <a:lstStyle/>
          <a:p>
            <a:pPr marL="0" indent="0">
              <a:buNone/>
            </a:pPr>
            <a:r>
              <a:rPr lang="en-US" dirty="0"/>
              <a:t>But it does not follow that there are no requirements at all in regard to them, nor in our relations with the natural order. Certainly it is wrong to be cruel to animals and the destruction of the whole species can be a great evil. The capacity for feelings of pleasure and pain and for the forms of life of which animals are capable clearly impose duties of compassion and humanity in their case. </a:t>
            </a:r>
          </a:p>
          <a:p>
            <a:pPr marL="0" indent="0">
              <a:buNone/>
            </a:pPr>
            <a:r>
              <a:rPr lang="en-US" dirty="0"/>
              <a:t>(Rawls 1971, p. 512)</a:t>
            </a:r>
            <a:endParaRPr lang="fr-FR" dirty="0"/>
          </a:p>
        </p:txBody>
      </p:sp>
    </p:spTree>
    <p:extLst>
      <p:ext uri="{BB962C8B-B14F-4D97-AF65-F5344CB8AC3E}">
        <p14:creationId xmlns:p14="http://schemas.microsoft.com/office/powerpoint/2010/main" val="11930425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897A26E-E6E6-4384-91A5-2285B9A4818D}"/>
              </a:ext>
            </a:extLst>
          </p:cNvPr>
          <p:cNvSpPr>
            <a:spLocks noGrp="1"/>
          </p:cNvSpPr>
          <p:nvPr>
            <p:ph type="title"/>
          </p:nvPr>
        </p:nvSpPr>
        <p:spPr>
          <a:xfrm>
            <a:off x="584615" y="155263"/>
            <a:ext cx="10499361" cy="893832"/>
          </a:xfrm>
        </p:spPr>
        <p:txBody>
          <a:bodyPr/>
          <a:lstStyle/>
          <a:p>
            <a:r>
              <a:rPr lang="it-IT" dirty="0"/>
              <a:t>		</a:t>
            </a:r>
            <a:r>
              <a:rPr lang="it-IT" dirty="0" err="1"/>
              <a:t>Rawls</a:t>
            </a:r>
            <a:endParaRPr lang="it-IT" dirty="0"/>
          </a:p>
        </p:txBody>
      </p:sp>
      <p:sp>
        <p:nvSpPr>
          <p:cNvPr id="4" name="Rettangolo 3">
            <a:extLst>
              <a:ext uri="{FF2B5EF4-FFF2-40B4-BE49-F238E27FC236}">
                <a16:creationId xmlns:a16="http://schemas.microsoft.com/office/drawing/2014/main" id="{65801BBD-E775-496A-8432-FA3130999681}"/>
              </a:ext>
            </a:extLst>
          </p:cNvPr>
          <p:cNvSpPr/>
          <p:nvPr/>
        </p:nvSpPr>
        <p:spPr>
          <a:xfrm>
            <a:off x="957848" y="2073930"/>
            <a:ext cx="3405809" cy="199227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err="1"/>
              <a:t>Revision</a:t>
            </a:r>
            <a:r>
              <a:rPr lang="it-IT" dirty="0"/>
              <a:t> de la pensée de </a:t>
            </a:r>
            <a:r>
              <a:rPr lang="it-IT" dirty="0" err="1"/>
              <a:t>Rawls</a:t>
            </a:r>
            <a:r>
              <a:rPr lang="it-IT" dirty="0"/>
              <a:t> pour </a:t>
            </a:r>
            <a:r>
              <a:rPr lang="it-IT" dirty="0" err="1"/>
              <a:t>inclure</a:t>
            </a:r>
            <a:r>
              <a:rPr lang="it-IT" dirty="0"/>
              <a:t> </a:t>
            </a:r>
            <a:r>
              <a:rPr lang="it-IT" sz="2000" dirty="0" err="1"/>
              <a:t>les</a:t>
            </a:r>
            <a:r>
              <a:rPr lang="it-IT" dirty="0"/>
              <a:t> </a:t>
            </a:r>
            <a:r>
              <a:rPr lang="it-IT" dirty="0" err="1"/>
              <a:t>animaux</a:t>
            </a:r>
            <a:r>
              <a:rPr lang="it-IT" dirty="0"/>
              <a:t> non </a:t>
            </a:r>
            <a:r>
              <a:rPr lang="it-IT" dirty="0" err="1"/>
              <a:t>humains</a:t>
            </a:r>
            <a:endParaRPr lang="it-IT" dirty="0"/>
          </a:p>
        </p:txBody>
      </p:sp>
      <p:sp>
        <p:nvSpPr>
          <p:cNvPr id="5" name="Rettangolo 4">
            <a:extLst>
              <a:ext uri="{FF2B5EF4-FFF2-40B4-BE49-F238E27FC236}">
                <a16:creationId xmlns:a16="http://schemas.microsoft.com/office/drawing/2014/main" id="{9CE85B9D-5E37-4CA3-B2CB-09930B88DC86}"/>
              </a:ext>
            </a:extLst>
          </p:cNvPr>
          <p:cNvSpPr/>
          <p:nvPr/>
        </p:nvSpPr>
        <p:spPr>
          <a:xfrm>
            <a:off x="6387548" y="1200960"/>
            <a:ext cx="4966252" cy="146272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Extension</a:t>
            </a:r>
            <a:r>
              <a:rPr lang="it-IT" dirty="0"/>
              <a:t> </a:t>
            </a:r>
            <a:r>
              <a:rPr lang="it-IT" dirty="0" err="1"/>
              <a:t>du</a:t>
            </a:r>
            <a:r>
              <a:rPr lang="it-IT" dirty="0"/>
              <a:t> </a:t>
            </a:r>
            <a:r>
              <a:rPr lang="it-IT" dirty="0" err="1"/>
              <a:t>nombre</a:t>
            </a:r>
            <a:r>
              <a:rPr lang="it-IT" dirty="0"/>
              <a:t> </a:t>
            </a:r>
            <a:r>
              <a:rPr lang="it-IT" dirty="0" err="1"/>
              <a:t>des</a:t>
            </a:r>
            <a:r>
              <a:rPr lang="it-IT" dirty="0"/>
              <a:t> </a:t>
            </a:r>
            <a:r>
              <a:rPr lang="it-IT" dirty="0" err="1"/>
              <a:t>qualités</a:t>
            </a:r>
            <a:r>
              <a:rPr lang="it-IT" dirty="0"/>
              <a:t> </a:t>
            </a:r>
            <a:r>
              <a:rPr lang="it-IT" dirty="0" err="1"/>
              <a:t>cachées</a:t>
            </a:r>
            <a:r>
              <a:rPr lang="it-IT" dirty="0"/>
              <a:t> </a:t>
            </a:r>
            <a:r>
              <a:rPr lang="it-IT" dirty="0" err="1"/>
              <a:t>sous</a:t>
            </a:r>
            <a:r>
              <a:rPr lang="it-IT" dirty="0"/>
              <a:t> </a:t>
            </a:r>
            <a:r>
              <a:rPr lang="it-IT" dirty="0" err="1"/>
              <a:t>les</a:t>
            </a:r>
            <a:r>
              <a:rPr lang="it-IT" dirty="0"/>
              <a:t> voile d’</a:t>
            </a:r>
            <a:r>
              <a:rPr lang="it-IT" dirty="0" err="1"/>
              <a:t>ignorance</a:t>
            </a:r>
            <a:r>
              <a:rPr lang="it-IT" dirty="0"/>
              <a:t> (</a:t>
            </a:r>
            <a:r>
              <a:rPr lang="it-IT" dirty="0" err="1"/>
              <a:t>éspèce</a:t>
            </a:r>
            <a:r>
              <a:rPr lang="it-IT" dirty="0"/>
              <a:t>, intelligence, </a:t>
            </a:r>
            <a:r>
              <a:rPr lang="it-IT" dirty="0" err="1"/>
              <a:t>personnalité</a:t>
            </a:r>
            <a:r>
              <a:rPr lang="it-IT" dirty="0"/>
              <a:t> morale)</a:t>
            </a:r>
          </a:p>
        </p:txBody>
      </p:sp>
      <p:sp>
        <p:nvSpPr>
          <p:cNvPr id="3" name="Freccia a destra 2">
            <a:extLst>
              <a:ext uri="{FF2B5EF4-FFF2-40B4-BE49-F238E27FC236}">
                <a16:creationId xmlns:a16="http://schemas.microsoft.com/office/drawing/2014/main" id="{D9D6195F-E8DA-42BB-A728-5D4943BDA1BB}"/>
              </a:ext>
            </a:extLst>
          </p:cNvPr>
          <p:cNvSpPr/>
          <p:nvPr/>
        </p:nvSpPr>
        <p:spPr>
          <a:xfrm>
            <a:off x="4976596" y="1871054"/>
            <a:ext cx="857699" cy="65500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Freccia a destra 5">
            <a:extLst>
              <a:ext uri="{FF2B5EF4-FFF2-40B4-BE49-F238E27FC236}">
                <a16:creationId xmlns:a16="http://schemas.microsoft.com/office/drawing/2014/main" id="{0CA08A1F-AF94-4C33-9623-4C9062CB2624}"/>
              </a:ext>
            </a:extLst>
          </p:cNvPr>
          <p:cNvSpPr/>
          <p:nvPr/>
        </p:nvSpPr>
        <p:spPr>
          <a:xfrm>
            <a:off x="4946753" y="3775674"/>
            <a:ext cx="857699" cy="65500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ttangolo 6">
            <a:extLst>
              <a:ext uri="{FF2B5EF4-FFF2-40B4-BE49-F238E27FC236}">
                <a16:creationId xmlns:a16="http://schemas.microsoft.com/office/drawing/2014/main" id="{7FC82C32-A964-4466-91B3-D8F8B798DEC2}"/>
              </a:ext>
            </a:extLst>
          </p:cNvPr>
          <p:cNvSpPr/>
          <p:nvPr/>
        </p:nvSpPr>
        <p:spPr>
          <a:xfrm>
            <a:off x="6387548" y="3604591"/>
            <a:ext cx="4966252" cy="163108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err="1"/>
              <a:t>Reconnaissance</a:t>
            </a:r>
            <a:r>
              <a:rPr lang="it-IT" dirty="0"/>
              <a:t> de la </a:t>
            </a:r>
            <a:r>
              <a:rPr lang="it-IT" dirty="0" err="1"/>
              <a:t>partecipation</a:t>
            </a:r>
            <a:r>
              <a:rPr lang="it-IT" dirty="0"/>
              <a:t> de </a:t>
            </a:r>
            <a:r>
              <a:rPr lang="it-IT" dirty="0" err="1"/>
              <a:t>certains</a:t>
            </a:r>
            <a:r>
              <a:rPr lang="it-IT" dirty="0"/>
              <a:t> </a:t>
            </a:r>
            <a:r>
              <a:rPr lang="it-IT" dirty="0" err="1"/>
              <a:t>groupes</a:t>
            </a:r>
            <a:r>
              <a:rPr lang="it-IT" dirty="0"/>
              <a:t> d’</a:t>
            </a:r>
            <a:r>
              <a:rPr lang="it-IT" dirty="0" err="1"/>
              <a:t>animaux</a:t>
            </a:r>
            <a:r>
              <a:rPr lang="it-IT" dirty="0"/>
              <a:t> </a:t>
            </a:r>
            <a:r>
              <a:rPr lang="it-IT" dirty="0" err="1"/>
              <a:t>dans</a:t>
            </a:r>
            <a:r>
              <a:rPr lang="it-IT" dirty="0"/>
              <a:t> le </a:t>
            </a:r>
            <a:r>
              <a:rPr lang="it-IT" sz="2000" dirty="0" err="1"/>
              <a:t>système</a:t>
            </a:r>
            <a:r>
              <a:rPr lang="it-IT" dirty="0"/>
              <a:t> de </a:t>
            </a:r>
            <a:r>
              <a:rPr lang="it-IT" dirty="0" err="1"/>
              <a:t>coopèration</a:t>
            </a:r>
            <a:r>
              <a:rPr lang="it-IT" dirty="0"/>
              <a:t> de la </a:t>
            </a:r>
            <a:r>
              <a:rPr lang="it-IT" dirty="0" err="1"/>
              <a:t>societé</a:t>
            </a:r>
            <a:endParaRPr lang="fr-FR" dirty="0"/>
          </a:p>
        </p:txBody>
      </p:sp>
      <p:sp>
        <p:nvSpPr>
          <p:cNvPr id="8" name="Rettangolo 7">
            <a:extLst>
              <a:ext uri="{FF2B5EF4-FFF2-40B4-BE49-F238E27FC236}">
                <a16:creationId xmlns:a16="http://schemas.microsoft.com/office/drawing/2014/main" id="{4F7BADBC-4798-4777-899B-C8F08392C6E2}"/>
              </a:ext>
            </a:extLst>
          </p:cNvPr>
          <p:cNvSpPr/>
          <p:nvPr/>
        </p:nvSpPr>
        <p:spPr>
          <a:xfrm>
            <a:off x="6549032" y="2687414"/>
            <a:ext cx="4643284" cy="76531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err="1">
                <a:solidFill>
                  <a:schemeClr val="tx1"/>
                </a:solidFill>
              </a:rPr>
              <a:t>VandeVeer</a:t>
            </a:r>
            <a:r>
              <a:rPr lang="it-IT" dirty="0">
                <a:solidFill>
                  <a:schemeClr val="tx1"/>
                </a:solidFill>
              </a:rPr>
              <a:t> (1979) </a:t>
            </a:r>
            <a:r>
              <a:rPr lang="it-IT" dirty="0" err="1">
                <a:solidFill>
                  <a:schemeClr val="tx1"/>
                </a:solidFill>
              </a:rPr>
              <a:t>Pritchard</a:t>
            </a:r>
            <a:r>
              <a:rPr lang="it-IT" dirty="0">
                <a:solidFill>
                  <a:schemeClr val="tx1"/>
                </a:solidFill>
              </a:rPr>
              <a:t> and Robinson (1981), </a:t>
            </a:r>
            <a:r>
              <a:rPr lang="it-IT" dirty="0" err="1">
                <a:solidFill>
                  <a:schemeClr val="tx1"/>
                </a:solidFill>
              </a:rPr>
              <a:t>Elliot</a:t>
            </a:r>
            <a:r>
              <a:rPr lang="it-IT" dirty="0">
                <a:solidFill>
                  <a:schemeClr val="tx1"/>
                </a:solidFill>
              </a:rPr>
              <a:t> (1984) Mark </a:t>
            </a:r>
            <a:r>
              <a:rPr lang="it-IT" dirty="0" err="1">
                <a:solidFill>
                  <a:schemeClr val="tx1"/>
                </a:solidFill>
              </a:rPr>
              <a:t>Rowlands</a:t>
            </a:r>
            <a:r>
              <a:rPr lang="it-IT" dirty="0">
                <a:solidFill>
                  <a:schemeClr val="tx1"/>
                </a:solidFill>
              </a:rPr>
              <a:t> (1997, 1998)</a:t>
            </a:r>
          </a:p>
        </p:txBody>
      </p:sp>
      <p:sp>
        <p:nvSpPr>
          <p:cNvPr id="9" name="CasellaDiTesto 8">
            <a:extLst>
              <a:ext uri="{FF2B5EF4-FFF2-40B4-BE49-F238E27FC236}">
                <a16:creationId xmlns:a16="http://schemas.microsoft.com/office/drawing/2014/main" id="{664A25DD-E9E5-42EB-886E-FB84C8DE2F8B}"/>
              </a:ext>
            </a:extLst>
          </p:cNvPr>
          <p:cNvSpPr txBox="1"/>
          <p:nvPr/>
        </p:nvSpPr>
        <p:spPr>
          <a:xfrm>
            <a:off x="6835396" y="5360504"/>
            <a:ext cx="4070555" cy="369332"/>
          </a:xfrm>
          <a:prstGeom prst="rect">
            <a:avLst/>
          </a:prstGeom>
          <a:noFill/>
        </p:spPr>
        <p:txBody>
          <a:bodyPr wrap="square" rtlCol="0">
            <a:spAutoFit/>
          </a:bodyPr>
          <a:lstStyle/>
          <a:p>
            <a:r>
              <a:rPr lang="fr-FR" dirty="0" err="1"/>
              <a:t>Coeckelbergh</a:t>
            </a:r>
            <a:r>
              <a:rPr lang="fr-FR" dirty="0"/>
              <a:t> (2009), Valentini (2014)</a:t>
            </a:r>
          </a:p>
        </p:txBody>
      </p:sp>
    </p:spTree>
    <p:extLst>
      <p:ext uri="{BB962C8B-B14F-4D97-AF65-F5344CB8AC3E}">
        <p14:creationId xmlns:p14="http://schemas.microsoft.com/office/powerpoint/2010/main" val="34143640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DF8DE1B3-C422-4F87-A0CC-4387A143F437}"/>
              </a:ext>
            </a:extLst>
          </p:cNvPr>
          <p:cNvSpPr>
            <a:spLocks noGrp="1"/>
          </p:cNvSpPr>
          <p:nvPr>
            <p:ph idx="1"/>
          </p:nvPr>
        </p:nvSpPr>
        <p:spPr>
          <a:xfrm>
            <a:off x="838200" y="619432"/>
            <a:ext cx="10515600" cy="5557531"/>
          </a:xfrm>
        </p:spPr>
        <p:txBody>
          <a:bodyPr>
            <a:normAutofit/>
          </a:bodyPr>
          <a:lstStyle/>
          <a:p>
            <a:pPr marL="0" indent="0">
              <a:buNone/>
            </a:pPr>
            <a:r>
              <a:rPr lang="fr-FR" dirty="0"/>
              <a:t>		Mark </a:t>
            </a:r>
            <a:r>
              <a:rPr lang="fr-FR" dirty="0" err="1"/>
              <a:t>Coeckelbergh</a:t>
            </a:r>
            <a:r>
              <a:rPr lang="it-IT" dirty="0"/>
              <a:t> – </a:t>
            </a:r>
            <a:r>
              <a:rPr lang="it-IT" dirty="0" err="1"/>
              <a:t>Contractualisme</a:t>
            </a:r>
            <a:r>
              <a:rPr lang="it-IT" dirty="0"/>
              <a:t> et </a:t>
            </a:r>
            <a:r>
              <a:rPr lang="it-IT" dirty="0" err="1"/>
              <a:t>animaux</a:t>
            </a:r>
            <a:endParaRPr lang="it-IT" dirty="0"/>
          </a:p>
          <a:p>
            <a:endParaRPr lang="it-IT" dirty="0"/>
          </a:p>
          <a:p>
            <a:r>
              <a:rPr lang="it-IT" dirty="0" err="1"/>
              <a:t>Passage</a:t>
            </a:r>
            <a:r>
              <a:rPr lang="it-IT" dirty="0"/>
              <a:t> d’une </a:t>
            </a:r>
            <a:r>
              <a:rPr lang="it-IT" dirty="0" err="1"/>
              <a:t>perspective</a:t>
            </a:r>
            <a:r>
              <a:rPr lang="it-IT" dirty="0"/>
              <a:t> </a:t>
            </a:r>
            <a:r>
              <a:rPr lang="it-IT" dirty="0" err="1"/>
              <a:t>ontologique</a:t>
            </a:r>
            <a:r>
              <a:rPr lang="it-IT" dirty="0"/>
              <a:t> à une </a:t>
            </a:r>
            <a:r>
              <a:rPr lang="it-IT" dirty="0" err="1"/>
              <a:t>perspective</a:t>
            </a:r>
            <a:r>
              <a:rPr lang="it-IT" dirty="0"/>
              <a:t> sociale</a:t>
            </a:r>
          </a:p>
          <a:p>
            <a:endParaRPr lang="it-IT" dirty="0"/>
          </a:p>
          <a:p>
            <a:r>
              <a:rPr lang="it-IT" dirty="0" err="1"/>
              <a:t>Reconnaissance</a:t>
            </a:r>
            <a:r>
              <a:rPr lang="it-IT" dirty="0"/>
              <a:t> de la nature multi – </a:t>
            </a:r>
            <a:r>
              <a:rPr lang="it-IT" dirty="0" err="1"/>
              <a:t>éspece</a:t>
            </a:r>
            <a:r>
              <a:rPr lang="it-IT" dirty="0"/>
              <a:t> et </a:t>
            </a:r>
            <a:r>
              <a:rPr lang="it-IT" dirty="0" err="1"/>
              <a:t>ecologique</a:t>
            </a:r>
            <a:r>
              <a:rPr lang="it-IT" dirty="0"/>
              <a:t>  </a:t>
            </a:r>
            <a:r>
              <a:rPr lang="it-IT" dirty="0" err="1"/>
              <a:t>du</a:t>
            </a:r>
            <a:r>
              <a:rPr lang="it-IT" dirty="0"/>
              <a:t> </a:t>
            </a:r>
            <a:r>
              <a:rPr lang="it-IT" dirty="0" err="1"/>
              <a:t>schèma</a:t>
            </a:r>
            <a:r>
              <a:rPr lang="it-IT" dirty="0"/>
              <a:t> de </a:t>
            </a:r>
            <a:r>
              <a:rPr lang="it-IT" dirty="0" err="1"/>
              <a:t>cooperation</a:t>
            </a:r>
            <a:r>
              <a:rPr lang="it-IT" dirty="0"/>
              <a:t> sociale</a:t>
            </a:r>
          </a:p>
          <a:p>
            <a:endParaRPr lang="it-IT" dirty="0"/>
          </a:p>
          <a:p>
            <a:pPr marL="457200" lvl="1" indent="0">
              <a:buNone/>
            </a:pPr>
            <a:r>
              <a:rPr lang="en-US" dirty="0"/>
              <a:t>“Humans and non-humans are interdependent in various ways. And on closer inspection, what we call a ‘social’ scheme (our, human social scheme) is rather a social-</a:t>
            </a:r>
            <a:r>
              <a:rPr lang="en-US" dirty="0" err="1"/>
              <a:t>artefactualecological</a:t>
            </a:r>
            <a:r>
              <a:rPr lang="en-US" dirty="0"/>
              <a:t> scheme” (</a:t>
            </a:r>
            <a:r>
              <a:rPr lang="fr-FR" dirty="0" err="1"/>
              <a:t>Coeckelbergh</a:t>
            </a:r>
            <a:r>
              <a:rPr lang="fr-FR" dirty="0"/>
              <a:t> 2007, p. 75)</a:t>
            </a:r>
          </a:p>
          <a:p>
            <a:pPr marL="457200" lvl="1" indent="0">
              <a:buNone/>
            </a:pPr>
            <a:endParaRPr lang="it-IT" dirty="0"/>
          </a:p>
          <a:p>
            <a:r>
              <a:rPr lang="it-IT" dirty="0" err="1"/>
              <a:t>Determination</a:t>
            </a:r>
            <a:r>
              <a:rPr lang="it-IT" dirty="0"/>
              <a:t> </a:t>
            </a:r>
            <a:r>
              <a:rPr lang="it-IT" dirty="0" err="1"/>
              <a:t>du</a:t>
            </a:r>
            <a:r>
              <a:rPr lang="it-IT" dirty="0"/>
              <a:t> </a:t>
            </a:r>
            <a:r>
              <a:rPr lang="it-IT" dirty="0" err="1"/>
              <a:t>statut</a:t>
            </a:r>
            <a:r>
              <a:rPr lang="it-IT" dirty="0"/>
              <a:t> moral </a:t>
            </a:r>
            <a:r>
              <a:rPr lang="it-IT" dirty="0" err="1"/>
              <a:t>sur</a:t>
            </a:r>
            <a:r>
              <a:rPr lang="it-IT" dirty="0"/>
              <a:t> la base de l’</a:t>
            </a:r>
            <a:r>
              <a:rPr lang="it-IT" dirty="0" err="1"/>
              <a:t>appartenance</a:t>
            </a:r>
            <a:r>
              <a:rPr lang="it-IT" dirty="0"/>
              <a:t> </a:t>
            </a:r>
            <a:r>
              <a:rPr lang="it-IT" dirty="0" err="1"/>
              <a:t>au</a:t>
            </a:r>
            <a:r>
              <a:rPr lang="it-IT" dirty="0"/>
              <a:t> </a:t>
            </a:r>
            <a:r>
              <a:rPr lang="it-IT" dirty="0" err="1"/>
              <a:t>schèma</a:t>
            </a:r>
            <a:r>
              <a:rPr lang="it-IT" dirty="0"/>
              <a:t> de </a:t>
            </a:r>
            <a:r>
              <a:rPr lang="it-IT" dirty="0" err="1"/>
              <a:t>cooperation</a:t>
            </a:r>
            <a:endParaRPr lang="it-IT" dirty="0"/>
          </a:p>
          <a:p>
            <a:pPr marL="457200" lvl="1" indent="0">
              <a:buNone/>
            </a:pPr>
            <a:r>
              <a:rPr lang="en-US" dirty="0"/>
              <a:t>”distributive justice, usually applied to ‘social’ justice alone and thus to the ‘merely’ human sphere, should also be applied to this complex conglomerate of cooperation we sometimes call the ‘world’ and cooperative relations within that world.”</a:t>
            </a:r>
            <a:r>
              <a:rPr lang="fr-FR" dirty="0"/>
              <a:t> </a:t>
            </a:r>
            <a:r>
              <a:rPr lang="it-IT" dirty="0"/>
              <a:t>(</a:t>
            </a:r>
            <a:r>
              <a:rPr lang="it-IT" i="1" dirty="0"/>
              <a:t>Ivi</a:t>
            </a:r>
            <a:r>
              <a:rPr lang="it-IT" dirty="0"/>
              <a:t>)</a:t>
            </a:r>
          </a:p>
          <a:p>
            <a:endParaRPr lang="fr-FR" dirty="0"/>
          </a:p>
        </p:txBody>
      </p:sp>
    </p:spTree>
    <p:extLst>
      <p:ext uri="{BB962C8B-B14F-4D97-AF65-F5344CB8AC3E}">
        <p14:creationId xmlns:p14="http://schemas.microsoft.com/office/powerpoint/2010/main" val="40677776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DF8DE1B3-C422-4F87-A0CC-4387A143F437}"/>
              </a:ext>
            </a:extLst>
          </p:cNvPr>
          <p:cNvSpPr>
            <a:spLocks noGrp="1"/>
          </p:cNvSpPr>
          <p:nvPr>
            <p:ph idx="1"/>
          </p:nvPr>
        </p:nvSpPr>
        <p:spPr>
          <a:xfrm>
            <a:off x="838200" y="619432"/>
            <a:ext cx="10515600" cy="5557531"/>
          </a:xfrm>
        </p:spPr>
        <p:txBody>
          <a:bodyPr>
            <a:normAutofit/>
          </a:bodyPr>
          <a:lstStyle/>
          <a:p>
            <a:pPr marL="0" indent="0">
              <a:buNone/>
            </a:pPr>
            <a:r>
              <a:rPr lang="fr-FR" dirty="0"/>
              <a:t>			Mark </a:t>
            </a:r>
            <a:r>
              <a:rPr lang="fr-FR" dirty="0" err="1"/>
              <a:t>Coeckelbergh</a:t>
            </a:r>
            <a:r>
              <a:rPr lang="it-IT" dirty="0"/>
              <a:t> – </a:t>
            </a:r>
            <a:r>
              <a:rPr lang="it-IT" dirty="0" err="1"/>
              <a:t>Contractualisme</a:t>
            </a:r>
            <a:r>
              <a:rPr lang="it-IT" dirty="0"/>
              <a:t> et </a:t>
            </a:r>
            <a:r>
              <a:rPr lang="it-IT" dirty="0" err="1"/>
              <a:t>animaux</a:t>
            </a:r>
            <a:endParaRPr lang="it-IT" dirty="0"/>
          </a:p>
          <a:p>
            <a:pPr marL="0" indent="0">
              <a:buNone/>
            </a:pPr>
            <a:endParaRPr lang="it-IT" dirty="0"/>
          </a:p>
          <a:p>
            <a:pPr marL="0" indent="0">
              <a:buNone/>
            </a:pPr>
            <a:endParaRPr lang="it-IT" dirty="0"/>
          </a:p>
          <a:p>
            <a:r>
              <a:rPr lang="it-IT" dirty="0" err="1"/>
              <a:t>Quels</a:t>
            </a:r>
            <a:r>
              <a:rPr lang="it-IT" dirty="0"/>
              <a:t> </a:t>
            </a:r>
            <a:r>
              <a:rPr lang="it-IT" dirty="0" err="1"/>
              <a:t>devoirs</a:t>
            </a:r>
            <a:r>
              <a:rPr lang="it-IT" dirty="0"/>
              <a:t> de </a:t>
            </a:r>
            <a:r>
              <a:rPr lang="it-IT" dirty="0" err="1"/>
              <a:t>justice</a:t>
            </a:r>
            <a:r>
              <a:rPr lang="it-IT" dirty="0"/>
              <a:t>? </a:t>
            </a:r>
          </a:p>
          <a:p>
            <a:endParaRPr lang="it-IT" dirty="0"/>
          </a:p>
          <a:p>
            <a:pPr marL="0" indent="0">
              <a:buNone/>
            </a:pPr>
            <a:endParaRPr lang="it-IT" dirty="0"/>
          </a:p>
          <a:p>
            <a:r>
              <a:rPr lang="it-IT" dirty="0"/>
              <a:t>Quel </a:t>
            </a:r>
            <a:r>
              <a:rPr lang="it-IT" dirty="0" err="1"/>
              <a:t>concept</a:t>
            </a:r>
            <a:r>
              <a:rPr lang="it-IT" dirty="0"/>
              <a:t> de </a:t>
            </a:r>
            <a:r>
              <a:rPr lang="it-IT" dirty="0" err="1"/>
              <a:t>cooperation</a:t>
            </a:r>
            <a:r>
              <a:rPr lang="it-IT" dirty="0"/>
              <a:t>?</a:t>
            </a:r>
          </a:p>
        </p:txBody>
      </p:sp>
    </p:spTree>
    <p:extLst>
      <p:ext uri="{BB962C8B-B14F-4D97-AF65-F5344CB8AC3E}">
        <p14:creationId xmlns:p14="http://schemas.microsoft.com/office/powerpoint/2010/main" val="24757620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695C4519-6D87-4A09-AE58-D6A8C48AB63E}"/>
              </a:ext>
            </a:extLst>
          </p:cNvPr>
          <p:cNvSpPr txBox="1">
            <a:spLocks noGrp="1"/>
          </p:cNvSpPr>
          <p:nvPr>
            <p:ph type="title"/>
          </p:nvPr>
        </p:nvSpPr>
        <p:spPr>
          <a:xfrm>
            <a:off x="838200" y="1289033"/>
            <a:ext cx="10515600" cy="590931"/>
          </a:xfrm>
          <a:prstGeom prst="rect">
            <a:avLst/>
          </a:prstGeom>
          <a:noFill/>
        </p:spPr>
        <p:txBody>
          <a:bodyPr wrap="square" rtlCol="0">
            <a:spAutoFit/>
          </a:bodyPr>
          <a:lstStyle/>
          <a:p>
            <a:r>
              <a:rPr lang="it-IT" sz="3600" dirty="0" err="1"/>
              <a:t>Cooperation</a:t>
            </a:r>
            <a:r>
              <a:rPr lang="it-IT" sz="3600" dirty="0"/>
              <a:t> – </a:t>
            </a:r>
            <a:r>
              <a:rPr lang="it-IT" sz="3600" dirty="0" err="1"/>
              <a:t>problèmes</a:t>
            </a:r>
            <a:r>
              <a:rPr lang="it-IT" sz="3600" dirty="0"/>
              <a:t> </a:t>
            </a:r>
            <a:r>
              <a:rPr lang="it-IT" sz="3600" dirty="0" err="1"/>
              <a:t>du</a:t>
            </a:r>
            <a:r>
              <a:rPr lang="it-IT" sz="3600" dirty="0"/>
              <a:t> </a:t>
            </a:r>
            <a:r>
              <a:rPr lang="it-IT" sz="3600" dirty="0" err="1"/>
              <a:t>concept</a:t>
            </a:r>
            <a:r>
              <a:rPr lang="it-IT" sz="3600" dirty="0"/>
              <a:t>:</a:t>
            </a:r>
            <a:endParaRPr lang="fr-FR" sz="3600" dirty="0"/>
          </a:p>
        </p:txBody>
      </p:sp>
      <p:sp>
        <p:nvSpPr>
          <p:cNvPr id="3" name="Segnaposto contenuto 2">
            <a:extLst>
              <a:ext uri="{FF2B5EF4-FFF2-40B4-BE49-F238E27FC236}">
                <a16:creationId xmlns:a16="http://schemas.microsoft.com/office/drawing/2014/main" id="{FF03B90F-9C17-4750-A88F-2735A17036C3}"/>
              </a:ext>
            </a:extLst>
          </p:cNvPr>
          <p:cNvSpPr>
            <a:spLocks noGrp="1"/>
          </p:cNvSpPr>
          <p:nvPr>
            <p:ph idx="1"/>
          </p:nvPr>
        </p:nvSpPr>
        <p:spPr>
          <a:xfrm>
            <a:off x="1404730" y="2138515"/>
            <a:ext cx="9949069" cy="3831969"/>
          </a:xfrm>
        </p:spPr>
        <p:txBody>
          <a:bodyPr>
            <a:normAutofit/>
          </a:bodyPr>
          <a:lstStyle/>
          <a:p>
            <a:endParaRPr lang="it-IT" dirty="0"/>
          </a:p>
          <a:p>
            <a:r>
              <a:rPr lang="it-IT" dirty="0" err="1"/>
              <a:t>Specificité</a:t>
            </a:r>
            <a:r>
              <a:rPr lang="it-IT" dirty="0"/>
              <a:t> </a:t>
            </a:r>
            <a:r>
              <a:rPr lang="it-IT" dirty="0" err="1"/>
              <a:t>du</a:t>
            </a:r>
            <a:r>
              <a:rPr lang="it-IT" dirty="0"/>
              <a:t> </a:t>
            </a:r>
            <a:r>
              <a:rPr lang="it-IT" dirty="0" err="1"/>
              <a:t>concept</a:t>
            </a:r>
            <a:r>
              <a:rPr lang="it-IT" dirty="0"/>
              <a:t>: </a:t>
            </a:r>
            <a:r>
              <a:rPr lang="it-IT" dirty="0" err="1"/>
              <a:t>éléments</a:t>
            </a:r>
            <a:r>
              <a:rPr lang="it-IT" dirty="0"/>
              <a:t> </a:t>
            </a:r>
            <a:r>
              <a:rPr lang="it-IT" dirty="0" err="1"/>
              <a:t>inapplicables</a:t>
            </a:r>
            <a:r>
              <a:rPr lang="it-IT" dirty="0"/>
              <a:t> </a:t>
            </a:r>
            <a:r>
              <a:rPr lang="it-IT" dirty="0" err="1"/>
              <a:t>aux</a:t>
            </a:r>
            <a:r>
              <a:rPr lang="it-IT" dirty="0"/>
              <a:t> </a:t>
            </a:r>
            <a:r>
              <a:rPr lang="it-IT" dirty="0" err="1"/>
              <a:t>animaux</a:t>
            </a:r>
            <a:r>
              <a:rPr lang="fr-FR" dirty="0"/>
              <a:t> (</a:t>
            </a:r>
            <a:r>
              <a:rPr lang="fr-FR" dirty="0" err="1"/>
              <a:t>Paternotte</a:t>
            </a:r>
            <a:r>
              <a:rPr lang="fr-FR" dirty="0"/>
              <a:t> 2014 </a:t>
            </a:r>
            <a:r>
              <a:rPr lang="fr-FR" i="1" dirty="0"/>
              <a:t>Minimal </a:t>
            </a:r>
            <a:r>
              <a:rPr lang="fr-FR" i="1" dirty="0" err="1"/>
              <a:t>cooperation</a:t>
            </a:r>
            <a:r>
              <a:rPr lang="fr-FR" dirty="0"/>
              <a:t>)</a:t>
            </a:r>
            <a:r>
              <a:rPr lang="it-IT" dirty="0"/>
              <a:t> </a:t>
            </a:r>
          </a:p>
          <a:p>
            <a:pPr marL="0" indent="0">
              <a:buNone/>
            </a:pPr>
            <a:r>
              <a:rPr lang="it-IT" dirty="0"/>
              <a:t>	- nature </a:t>
            </a:r>
            <a:r>
              <a:rPr lang="it-IT" dirty="0" err="1"/>
              <a:t>volontaire</a:t>
            </a:r>
            <a:r>
              <a:rPr lang="it-IT" dirty="0"/>
              <a:t> (</a:t>
            </a:r>
            <a:r>
              <a:rPr lang="it-IT" i="1" dirty="0" err="1"/>
              <a:t>intentionality</a:t>
            </a:r>
            <a:r>
              <a:rPr lang="it-IT" dirty="0"/>
              <a:t>)</a:t>
            </a:r>
          </a:p>
          <a:p>
            <a:pPr marL="0" indent="0">
              <a:buNone/>
            </a:pPr>
            <a:r>
              <a:rPr lang="it-IT" dirty="0"/>
              <a:t>	- </a:t>
            </a:r>
            <a:r>
              <a:rPr lang="it-IT" dirty="0" err="1"/>
              <a:t>objectif</a:t>
            </a:r>
            <a:r>
              <a:rPr lang="it-IT" dirty="0"/>
              <a:t> </a:t>
            </a:r>
            <a:r>
              <a:rPr lang="it-IT" dirty="0" err="1"/>
              <a:t>partagé</a:t>
            </a:r>
            <a:r>
              <a:rPr lang="it-IT" dirty="0"/>
              <a:t> (</a:t>
            </a:r>
            <a:r>
              <a:rPr lang="it-IT" i="1" dirty="0" err="1"/>
              <a:t>collective</a:t>
            </a:r>
            <a:r>
              <a:rPr lang="it-IT" i="1" dirty="0"/>
              <a:t> goal</a:t>
            </a:r>
            <a:r>
              <a:rPr lang="it-IT" dirty="0"/>
              <a:t>)</a:t>
            </a:r>
          </a:p>
          <a:p>
            <a:pPr marL="0" indent="0">
              <a:buNone/>
            </a:pPr>
            <a:r>
              <a:rPr lang="it-IT" dirty="0"/>
              <a:t>	- </a:t>
            </a:r>
            <a:r>
              <a:rPr lang="it-IT" dirty="0" err="1"/>
              <a:t>états</a:t>
            </a:r>
            <a:r>
              <a:rPr lang="it-IT" dirty="0"/>
              <a:t> </a:t>
            </a:r>
            <a:r>
              <a:rPr lang="it-IT" dirty="0" err="1"/>
              <a:t>mentals</a:t>
            </a:r>
            <a:r>
              <a:rPr lang="it-IT" dirty="0"/>
              <a:t> </a:t>
            </a:r>
            <a:r>
              <a:rPr lang="it-IT" dirty="0" err="1"/>
              <a:t>partagés</a:t>
            </a:r>
            <a:endParaRPr lang="it-IT" dirty="0"/>
          </a:p>
          <a:p>
            <a:endParaRPr lang="it-IT" dirty="0"/>
          </a:p>
          <a:p>
            <a:r>
              <a:rPr lang="it-IT" dirty="0" err="1"/>
              <a:t>Caractérisation</a:t>
            </a:r>
            <a:r>
              <a:rPr lang="it-IT" dirty="0"/>
              <a:t> normative.</a:t>
            </a:r>
            <a:endParaRPr lang="fr-FR" dirty="0"/>
          </a:p>
        </p:txBody>
      </p:sp>
    </p:spTree>
    <p:extLst>
      <p:ext uri="{BB962C8B-B14F-4D97-AF65-F5344CB8AC3E}">
        <p14:creationId xmlns:p14="http://schemas.microsoft.com/office/powerpoint/2010/main" val="2823587157"/>
      </p:ext>
    </p:extLst>
  </p:cSld>
  <p:clrMapOvr>
    <a:masterClrMapping/>
  </p:clrMapOvr>
</p:sld>
</file>

<file path=ppt/theme/theme1.xml><?xml version="1.0" encoding="utf-8"?>
<a:theme xmlns:a="http://schemas.openxmlformats.org/drawingml/2006/main" name="Filo">
  <a:themeElements>
    <a:clrScheme name="Verde giallo">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Filo">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ilo">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1994</TotalTime>
  <Words>932</Words>
  <Application>Microsoft Office PowerPoint</Application>
  <PresentationFormat>Widescreen</PresentationFormat>
  <Paragraphs>169</Paragraphs>
  <Slides>19</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19</vt:i4>
      </vt:variant>
    </vt:vector>
  </HeadingPairs>
  <TitlesOfParts>
    <vt:vector size="23" baseType="lpstr">
      <vt:lpstr>Arial</vt:lpstr>
      <vt:lpstr>Century Gothic</vt:lpstr>
      <vt:lpstr>Wingdings 3</vt:lpstr>
      <vt:lpstr>Filo</vt:lpstr>
      <vt:lpstr>Éthique relationnelle entre humains et animaux:  cooperation, utilisation, exploitation?             </vt:lpstr>
      <vt:lpstr>Presentazione standard di PowerPoint</vt:lpstr>
      <vt:lpstr>Presentazione standard di PowerPoint</vt:lpstr>
      <vt:lpstr>Cooperation: Rawls</vt:lpstr>
      <vt:lpstr>Presentazione standard di PowerPoint</vt:lpstr>
      <vt:lpstr>  Rawls</vt:lpstr>
      <vt:lpstr>Presentazione standard di PowerPoint</vt:lpstr>
      <vt:lpstr>Presentazione standard di PowerPoint</vt:lpstr>
      <vt:lpstr>Cooperation – problèmes du concept:</vt:lpstr>
      <vt:lpstr>Canine Justice. Laura Valentini </vt:lpstr>
      <vt:lpstr>Presentazione standard di PowerPoint</vt:lpstr>
      <vt:lpstr>Presentazione standard di PowerPoint</vt:lpstr>
      <vt:lpstr> Consequences normatives – raisons et conditions  nécessaires</vt:lpstr>
      <vt:lpstr>Consequences normatives</vt:lpstr>
      <vt:lpstr>Devoirs generals</vt:lpstr>
      <vt:lpstr>Presentazione standard di PowerPoint</vt:lpstr>
      <vt:lpstr>Presentazione standard di PowerPoint</vt:lpstr>
      <vt:lpstr>Quelles sont les relations ou on pourrait appliquer des devoirs distributifs?</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Susanna Piacenza</dc:creator>
  <cp:lastModifiedBy>Susanna Piacenza</cp:lastModifiedBy>
  <cp:revision>118</cp:revision>
  <dcterms:created xsi:type="dcterms:W3CDTF">2018-08-03T22:17:27Z</dcterms:created>
  <dcterms:modified xsi:type="dcterms:W3CDTF">2018-08-29T11:59:50Z</dcterms:modified>
</cp:coreProperties>
</file>