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400" r:id="rId3"/>
    <p:sldId id="476" r:id="rId4"/>
    <p:sldId id="472" r:id="rId5"/>
    <p:sldId id="473" r:id="rId6"/>
    <p:sldId id="474" r:id="rId7"/>
    <p:sldId id="453" r:id="rId8"/>
    <p:sldId id="356" r:id="rId9"/>
    <p:sldId id="467" r:id="rId10"/>
    <p:sldId id="403" r:id="rId11"/>
    <p:sldId id="404" r:id="rId12"/>
    <p:sldId id="405" r:id="rId13"/>
    <p:sldId id="462" r:id="rId14"/>
    <p:sldId id="450" r:id="rId15"/>
    <p:sldId id="451" r:id="rId16"/>
    <p:sldId id="430" r:id="rId17"/>
    <p:sldId id="407" r:id="rId18"/>
    <p:sldId id="468" r:id="rId19"/>
    <p:sldId id="454" r:id="rId20"/>
    <p:sldId id="469" r:id="rId21"/>
    <p:sldId id="411" r:id="rId22"/>
    <p:sldId id="410" r:id="rId23"/>
    <p:sldId id="436" r:id="rId24"/>
    <p:sldId id="418" r:id="rId25"/>
    <p:sldId id="419" r:id="rId26"/>
    <p:sldId id="459" r:id="rId27"/>
    <p:sldId id="445" r:id="rId28"/>
    <p:sldId id="414" r:id="rId29"/>
    <p:sldId id="417" r:id="rId30"/>
    <p:sldId id="431" r:id="rId31"/>
    <p:sldId id="432" r:id="rId32"/>
    <p:sldId id="449" r:id="rId33"/>
    <p:sldId id="444" r:id="rId34"/>
    <p:sldId id="442" r:id="rId35"/>
    <p:sldId id="443" r:id="rId36"/>
    <p:sldId id="446" r:id="rId37"/>
    <p:sldId id="470" r:id="rId38"/>
    <p:sldId id="471" r:id="rId39"/>
    <p:sldId id="460" r:id="rId40"/>
    <p:sldId id="463" r:id="rId41"/>
    <p:sldId id="461" r:id="rId42"/>
    <p:sldId id="464" r:id="rId43"/>
    <p:sldId id="466" r:id="rId44"/>
    <p:sldId id="440" r:id="rId45"/>
    <p:sldId id="421" r:id="rId46"/>
    <p:sldId id="437" r:id="rId47"/>
    <p:sldId id="465" r:id="rId48"/>
    <p:sldId id="475" r:id="rId49"/>
    <p:sldId id="42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EF0C"/>
    <a:srgbClr val="F99609"/>
    <a:srgbClr val="49A0AF"/>
    <a:srgbClr val="50AFBF"/>
    <a:srgbClr val="59C2D4"/>
    <a:srgbClr val="4BA5B4"/>
    <a:srgbClr val="000000"/>
    <a:srgbClr val="6CE8FF"/>
    <a:srgbClr val="77DFFF"/>
    <a:srgbClr val="75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07" autoAdjust="0"/>
    <p:restoredTop sz="94685" autoAdjust="0"/>
  </p:normalViewPr>
  <p:slideViewPr>
    <p:cSldViewPr snapToGrid="0" snapToObjects="1">
      <p:cViewPr varScale="1">
        <p:scale>
          <a:sx n="83" d="100"/>
          <a:sy n="83" d="100"/>
        </p:scale>
        <p:origin x="-11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6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4AA95-7F05-944D-9ECE-74C302623F2F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AC44-A046-E948-9C36-F82694263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4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AC44-A046-E948-9C36-F82694263B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AC44-A046-E948-9C36-F82694263B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1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FA6FB-9509-CE4C-B8FC-DE31AA0192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6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2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3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5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2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7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3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6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0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4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D3126-7F03-8B45-95CF-6663216A6E19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5B70E-372C-3A4B-984E-1695FAE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7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49A0A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9A0A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9A0A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9A0A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9A0A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9A0A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97054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49A0AF"/>
                </a:solidFill>
              </a:rPr>
              <a:t>L'INSOUTENABLE </a:t>
            </a:r>
            <a:r>
              <a:rPr lang="fr-FR" sz="4800" b="1" dirty="0" smtClean="0">
                <a:solidFill>
                  <a:srgbClr val="49A0AF"/>
                </a:solidFill>
              </a:rPr>
              <a:t>LÉGÈRETÉ DE </a:t>
            </a:r>
            <a:r>
              <a:rPr lang="fr-FR" sz="4800" b="1" dirty="0" smtClean="0">
                <a:solidFill>
                  <a:srgbClr val="49A0AF"/>
                </a:solidFill>
              </a:rPr>
              <a:t>L'ÉTHIQUE :</a:t>
            </a:r>
            <a:endParaRPr lang="fr-FR" sz="4800" b="1" dirty="0" smtClean="0">
              <a:solidFill>
                <a:srgbClr val="49A0AF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49A0AF"/>
                </a:solidFill>
              </a:rPr>
              <a:t>Promouvoir la non-souffrance dans un monde irrationnel</a:t>
            </a:r>
            <a:endParaRPr lang="fr-FR" sz="4400" b="1" dirty="0" smtClean="0">
              <a:solidFill>
                <a:srgbClr val="49A0A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13564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49A0AF"/>
                </a:solidFill>
              </a:rPr>
              <a:t>Jonathan Leighton</a:t>
            </a:r>
          </a:p>
          <a:p>
            <a:pPr algn="ctr"/>
            <a:endParaRPr lang="fr-FR" sz="2400" b="1" dirty="0" smtClean="0">
              <a:solidFill>
                <a:srgbClr val="49A0AF"/>
              </a:solidFill>
            </a:endParaRPr>
          </a:p>
          <a:p>
            <a:pPr algn="ctr"/>
            <a:r>
              <a:rPr lang="fr-FR" sz="2800" b="1" dirty="0" smtClean="0">
                <a:solidFill>
                  <a:srgbClr val="49A0AF"/>
                </a:solidFill>
              </a:rPr>
              <a:t>Les Estivales de la Question Animale</a:t>
            </a:r>
          </a:p>
          <a:p>
            <a:pPr algn="ctr"/>
            <a:r>
              <a:rPr lang="fr-FR" sz="2800" b="1" dirty="0" smtClean="0">
                <a:solidFill>
                  <a:srgbClr val="49A0AF"/>
                </a:solidFill>
              </a:rPr>
              <a:t>10 juillet 2019</a:t>
            </a:r>
            <a:endParaRPr lang="fr-FR" sz="2800" b="1" dirty="0">
              <a:solidFill>
                <a:srgbClr val="49A0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449" y="5709978"/>
            <a:ext cx="2169188" cy="1044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1" y="5891720"/>
            <a:ext cx="3014209" cy="66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3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8113" y="160255"/>
            <a:ext cx="8422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smtClean="0">
                <a:solidFill>
                  <a:srgbClr val="49A0AF"/>
                </a:solidFill>
              </a:rPr>
              <a:t>L’urgence de la souffrance intense</a:t>
            </a:r>
            <a:endParaRPr lang="fr-FR" sz="4200" b="1" dirty="0">
              <a:solidFill>
                <a:srgbClr val="49A0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953" y="1156798"/>
            <a:ext cx="3908537" cy="2665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05" y="1156798"/>
            <a:ext cx="3702252" cy="2665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778" y="4076038"/>
            <a:ext cx="3470444" cy="25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4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4410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7233"/>
            <a:ext cx="9143999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L’espèce n’est pas un facteur quand il s’agit de la souffrance</a:t>
            </a:r>
            <a:endParaRPr lang="fr-FR" sz="28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2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.bp.blogspot.com/_LFRlGW42zDs/SRb_1gkUW1I/AAAAAAAAFo0/lRDSU7C9AVU/s400/Twi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6461" y="1221094"/>
            <a:ext cx="2071701" cy="2061342"/>
          </a:xfrm>
          <a:prstGeom prst="rect">
            <a:avLst/>
          </a:prstGeom>
          <a:noFill/>
        </p:spPr>
      </p:pic>
      <p:pic>
        <p:nvPicPr>
          <p:cNvPr id="3" name="Picture 4" descr="http://www.virginmedia.com/images/thenandnow-arnie2-4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84994"/>
            <a:ext cx="2801019" cy="1949665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3630539" y="2663371"/>
            <a:ext cx="2170803" cy="2179467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449512" y="3066615"/>
            <a:ext cx="2628918" cy="2457448"/>
          </a:xfrm>
          <a:prstGeom prst="ellipse">
            <a:avLst/>
          </a:prstGeom>
          <a:solidFill>
            <a:srgbClr val="008000">
              <a:alpha val="20000"/>
            </a:srgbClr>
          </a:solidFill>
          <a:ln w="38100">
            <a:solidFill>
              <a:srgbClr val="49A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449512" y="1684062"/>
            <a:ext cx="2628918" cy="245744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>
            <a:solidFill>
              <a:srgbClr val="49A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44958" y="2788159"/>
            <a:ext cx="2170803" cy="2179467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49A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994853" y="2788159"/>
            <a:ext cx="2055134" cy="2121861"/>
          </a:xfrm>
          <a:prstGeom prst="ellipse">
            <a:avLst/>
          </a:prstGeom>
          <a:solidFill>
            <a:srgbClr val="660066">
              <a:alpha val="20000"/>
            </a:srgbClr>
          </a:solidFill>
          <a:ln w="38100">
            <a:solidFill>
              <a:srgbClr val="49A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108535" y="3473964"/>
            <a:ext cx="5199380" cy="1270"/>
          </a:xfrm>
          <a:prstGeom prst="line">
            <a:avLst/>
          </a:prstGeom>
          <a:ln w="38100">
            <a:solidFill>
              <a:srgbClr val="49A0A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706185" y="1445041"/>
            <a:ext cx="1270" cy="4382659"/>
          </a:xfrm>
          <a:prstGeom prst="line">
            <a:avLst/>
          </a:prstGeom>
          <a:ln w="38100">
            <a:solidFill>
              <a:srgbClr val="49A0A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35105" y="3382497"/>
            <a:ext cx="742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smtClean="0">
                <a:solidFill>
                  <a:srgbClr val="49A0AF"/>
                </a:solidFill>
              </a:rPr>
              <a:t>past</a:t>
            </a:r>
            <a:endParaRPr lang="fr-FR" sz="2000" b="1">
              <a:solidFill>
                <a:srgbClr val="49A0A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8430" y="3382497"/>
            <a:ext cx="1028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smtClean="0">
                <a:solidFill>
                  <a:srgbClr val="49A0AF"/>
                </a:solidFill>
              </a:rPr>
              <a:t>future</a:t>
            </a:r>
            <a:endParaRPr lang="fr-FR" sz="2000" b="1">
              <a:solidFill>
                <a:srgbClr val="49A0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2725" y="3382497"/>
            <a:ext cx="177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mtClean="0">
                <a:solidFill>
                  <a:srgbClr val="49A0AF"/>
                </a:solidFill>
              </a:rPr>
              <a:t>present</a:t>
            </a:r>
            <a:endParaRPr lang="fr-FR" sz="2000" b="1">
              <a:solidFill>
                <a:srgbClr val="49A0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9670" y="1782267"/>
            <a:ext cx="672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smtClean="0">
                <a:solidFill>
                  <a:srgbClr val="49A0AF"/>
                </a:solidFill>
              </a:rPr>
              <a:t>you</a:t>
            </a:r>
            <a:endParaRPr lang="fr-FR" sz="2000" b="1">
              <a:solidFill>
                <a:srgbClr val="49A0A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0469" y="5025233"/>
            <a:ext cx="61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smtClean="0">
                <a:solidFill>
                  <a:srgbClr val="49A0AF"/>
                </a:solidFill>
              </a:rPr>
              <a:t>me</a:t>
            </a:r>
            <a:endParaRPr lang="fr-FR" sz="2000" b="1">
              <a:solidFill>
                <a:srgbClr val="49A0A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710470" y="2330956"/>
            <a:ext cx="1919339" cy="1051541"/>
          </a:xfrm>
          <a:prstGeom prst="line">
            <a:avLst/>
          </a:prstGeom>
          <a:ln w="38100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969407" y="4218747"/>
            <a:ext cx="1161352" cy="1206596"/>
          </a:xfrm>
          <a:prstGeom prst="line">
            <a:avLst/>
          </a:prstGeom>
          <a:ln w="38100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31004" y="60751"/>
            <a:ext cx="916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49A0AF"/>
                </a:solidFill>
              </a:rPr>
              <a:t>Comprendre </a:t>
            </a:r>
            <a:r>
              <a:rPr lang="fr-FR" sz="3600" b="1" dirty="0" smtClean="0">
                <a:solidFill>
                  <a:srgbClr val="49A0AF"/>
                </a:solidFill>
              </a:rPr>
              <a:t>l’identité</a:t>
            </a:r>
            <a:endParaRPr lang="fr-FR" sz="3600" b="1" dirty="0" smtClean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7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245218" y="60751"/>
            <a:ext cx="9639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300" b="1" dirty="0" smtClean="0">
                <a:solidFill>
                  <a:srgbClr val="49A0AF"/>
                </a:solidFill>
              </a:rPr>
              <a:t>É</a:t>
            </a:r>
            <a:r>
              <a:rPr lang="fr-FR" sz="3300" b="1" dirty="0" smtClean="0">
                <a:solidFill>
                  <a:srgbClr val="49A0AF"/>
                </a:solidFill>
              </a:rPr>
              <a:t>valuer </a:t>
            </a:r>
            <a:r>
              <a:rPr lang="fr-FR" sz="3300" b="1" dirty="0">
                <a:solidFill>
                  <a:srgbClr val="49A0AF"/>
                </a:solidFill>
              </a:rPr>
              <a:t>l</a:t>
            </a:r>
            <a:r>
              <a:rPr lang="fr-FR" sz="3300" b="1" dirty="0" smtClean="0">
                <a:solidFill>
                  <a:srgbClr val="49A0AF"/>
                </a:solidFill>
              </a:rPr>
              <a:t>es </a:t>
            </a:r>
            <a:r>
              <a:rPr lang="fr-FR" sz="3300" b="1" dirty="0" smtClean="0">
                <a:solidFill>
                  <a:srgbClr val="49A0AF"/>
                </a:solidFill>
              </a:rPr>
              <a:t>pires </a:t>
            </a:r>
            <a:r>
              <a:rPr lang="fr-FR" sz="3300" b="1" dirty="0">
                <a:solidFill>
                  <a:srgbClr val="49A0AF"/>
                </a:solidFill>
              </a:rPr>
              <a:t>conséquences, </a:t>
            </a:r>
            <a:r>
              <a:rPr lang="fr-FR" sz="3300" b="1" dirty="0" smtClean="0">
                <a:solidFill>
                  <a:srgbClr val="49A0AF"/>
                </a:solidFill>
              </a:rPr>
              <a:t>répartir les risques -</a:t>
            </a:r>
            <a:r>
              <a:rPr lang="fr-FR" sz="3300" b="1" i="1" dirty="0" smtClean="0">
                <a:solidFill>
                  <a:srgbClr val="49A0AF"/>
                </a:solidFill>
              </a:rPr>
              <a:t>mais parmi tous les </a:t>
            </a:r>
            <a:r>
              <a:rPr lang="fr-FR" sz="3300" b="1" i="1" dirty="0" smtClean="0">
                <a:solidFill>
                  <a:srgbClr val="49A0AF"/>
                </a:solidFill>
              </a:rPr>
              <a:t>êtres sensibles!</a:t>
            </a:r>
            <a:endParaRPr lang="fr-FR" sz="3300" b="1" i="1" dirty="0" smtClean="0">
              <a:solidFill>
                <a:srgbClr val="49A0A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289"/>
            <a:ext cx="9144000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5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-84658" y="244561"/>
            <a:ext cx="931333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Les “</a:t>
            </a:r>
            <a:r>
              <a:rPr lang="fr-FR" sz="4000" b="1" dirty="0" err="1" smtClean="0">
                <a:solidFill>
                  <a:srgbClr val="49A0AF"/>
                </a:solidFill>
              </a:rPr>
              <a:t>hedons</a:t>
            </a:r>
            <a:r>
              <a:rPr lang="fr-FR" sz="4000" b="1" dirty="0" smtClean="0">
                <a:solidFill>
                  <a:srgbClr val="49A0AF"/>
                </a:solidFill>
              </a:rPr>
              <a:t>” n’existent pas</a:t>
            </a:r>
            <a:endParaRPr lang="fr-FR" sz="3200" b="1" dirty="0">
              <a:solidFill>
                <a:srgbClr val="49A0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77" y="1287248"/>
            <a:ext cx="5636445" cy="5100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63306" y="46096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41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-306007" y="244561"/>
            <a:ext cx="970299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400" b="1" dirty="0" smtClean="0">
                <a:solidFill>
                  <a:srgbClr val="49A0AF"/>
                </a:solidFill>
              </a:rPr>
              <a:t>La souffrance se mesure par une échelle </a:t>
            </a:r>
            <a:r>
              <a:rPr lang="fr-FR" sz="3400" b="1" i="1" dirty="0" smtClean="0">
                <a:solidFill>
                  <a:srgbClr val="49A0AF"/>
                </a:solidFill>
              </a:rPr>
              <a:t>ordinale</a:t>
            </a:r>
            <a:r>
              <a:rPr lang="fr-FR" sz="3400" b="1" dirty="0" smtClean="0">
                <a:solidFill>
                  <a:srgbClr val="49A0AF"/>
                </a:solidFill>
              </a:rPr>
              <a:t>!</a:t>
            </a:r>
            <a:endParaRPr lang="fr-FR" sz="3400" b="1" dirty="0">
              <a:solidFill>
                <a:srgbClr val="49A0A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3306" y="46096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99" b="16017"/>
          <a:stretch/>
        </p:blipFill>
        <p:spPr>
          <a:xfrm>
            <a:off x="2243470" y="1329126"/>
            <a:ext cx="4657060" cy="53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5934918" y="4021189"/>
            <a:ext cx="0" cy="409716"/>
          </a:xfrm>
          <a:prstGeom prst="line">
            <a:avLst/>
          </a:prstGeom>
          <a:ln>
            <a:solidFill>
              <a:srgbClr val="49A0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24366" y="4021189"/>
            <a:ext cx="0" cy="409716"/>
          </a:xfrm>
          <a:prstGeom prst="line">
            <a:avLst/>
          </a:prstGeom>
          <a:ln>
            <a:solidFill>
              <a:srgbClr val="49A0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43620" y="4036111"/>
            <a:ext cx="0" cy="409716"/>
          </a:xfrm>
          <a:prstGeom prst="line">
            <a:avLst/>
          </a:prstGeom>
          <a:ln>
            <a:solidFill>
              <a:srgbClr val="49A0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879550" y="4036111"/>
            <a:ext cx="0" cy="409716"/>
          </a:xfrm>
          <a:prstGeom prst="line">
            <a:avLst/>
          </a:prstGeom>
          <a:ln>
            <a:solidFill>
              <a:srgbClr val="49A0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4314" y="4036111"/>
            <a:ext cx="0" cy="409716"/>
          </a:xfrm>
          <a:prstGeom prst="line">
            <a:avLst/>
          </a:prstGeom>
          <a:ln>
            <a:solidFill>
              <a:srgbClr val="49A0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52656" y="4036111"/>
            <a:ext cx="0" cy="409716"/>
          </a:xfrm>
          <a:prstGeom prst="line">
            <a:avLst/>
          </a:prstGeom>
          <a:ln>
            <a:solidFill>
              <a:srgbClr val="49A0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7074" y="4444475"/>
            <a:ext cx="86130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smtClean="0">
                <a:solidFill>
                  <a:srgbClr val="49A0AF"/>
                </a:solidFill>
              </a:rPr>
              <a:t>-10       -7          -3             0           +3          +7        +10</a:t>
            </a:r>
            <a:endParaRPr lang="fr-FR" sz="3200">
              <a:solidFill>
                <a:srgbClr val="49A0A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51" y="5029252"/>
            <a:ext cx="2054660" cy="15409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559" y="5027547"/>
            <a:ext cx="2615640" cy="1742319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64314" y="1183400"/>
            <a:ext cx="7671725" cy="2642428"/>
            <a:chOff x="664314" y="1183400"/>
            <a:chExt cx="7671725" cy="264242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/>
            <a:srcRect l="48712" r="19758"/>
            <a:stretch/>
          </p:blipFill>
          <p:spPr>
            <a:xfrm>
              <a:off x="5893838" y="1193800"/>
              <a:ext cx="2442201" cy="263202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/>
            <a:srcRect r="50473"/>
            <a:stretch/>
          </p:blipFill>
          <p:spPr>
            <a:xfrm>
              <a:off x="664314" y="1183400"/>
              <a:ext cx="5270605" cy="2632028"/>
            </a:xfrm>
            <a:prstGeom prst="rect">
              <a:avLst/>
            </a:prstGeom>
          </p:spPr>
        </p:pic>
      </p:grpSp>
      <p:cxnSp>
        <p:nvCxnSpPr>
          <p:cNvPr id="46" name="Straight Connector 45"/>
          <p:cNvCxnSpPr/>
          <p:nvPr/>
        </p:nvCxnSpPr>
        <p:spPr>
          <a:xfrm>
            <a:off x="5934920" y="1334970"/>
            <a:ext cx="0" cy="3063373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-329474" y="244561"/>
            <a:ext cx="9785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L’agrégation perd de l’information  essentielle</a:t>
            </a:r>
            <a:endParaRPr lang="fr-FR" sz="2800" b="1" dirty="0">
              <a:solidFill>
                <a:srgbClr val="49A0A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11659" y="4430905"/>
            <a:ext cx="8596540" cy="0"/>
          </a:xfrm>
          <a:prstGeom prst="straightConnector1">
            <a:avLst/>
          </a:prstGeom>
          <a:ln w="63500">
            <a:solidFill>
              <a:srgbClr val="49A0A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09931" y="2844800"/>
            <a:ext cx="0" cy="1570476"/>
          </a:xfrm>
          <a:prstGeom prst="line">
            <a:avLst/>
          </a:prstGeom>
          <a:ln w="63500">
            <a:solidFill>
              <a:srgbClr val="49A0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509934" y="1117637"/>
            <a:ext cx="0" cy="1570476"/>
          </a:xfrm>
          <a:prstGeom prst="line">
            <a:avLst/>
          </a:prstGeom>
          <a:ln w="63500">
            <a:solidFill>
              <a:srgbClr val="49A0AF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05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1658657"/>
            <a:ext cx="8043333" cy="4789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244561"/>
            <a:ext cx="8398933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La souffrance intense ne perd pas son urgence par la création du bonheur</a:t>
            </a:r>
            <a:endParaRPr lang="fr-FR" sz="28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6231" t="29610" r="11685" b="16017"/>
          <a:stretch/>
        </p:blipFill>
        <p:spPr>
          <a:xfrm>
            <a:off x="3421444" y="4493313"/>
            <a:ext cx="5214565" cy="2234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1865" b="7810"/>
          <a:stretch/>
        </p:blipFill>
        <p:spPr>
          <a:xfrm>
            <a:off x="1151467" y="1488546"/>
            <a:ext cx="7467600" cy="3004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4658" y="244561"/>
            <a:ext cx="931333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L’histoire d’</a:t>
            </a:r>
            <a:r>
              <a:rPr lang="fr-FR" sz="4000" b="1" dirty="0" err="1" smtClean="0">
                <a:solidFill>
                  <a:srgbClr val="49A0AF"/>
                </a:solidFill>
              </a:rPr>
              <a:t>Omelas</a:t>
            </a:r>
            <a:endParaRPr lang="fr-FR" sz="32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6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7" y="1194427"/>
            <a:ext cx="6824130" cy="54095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4658" y="244561"/>
            <a:ext cx="9313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La souffrance volontaire a une qualité distincte</a:t>
            </a:r>
            <a:endParaRPr lang="fr-FR" sz="28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3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802" y="244561"/>
            <a:ext cx="807719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Quel rôle pour l’éthique?</a:t>
            </a:r>
            <a:endParaRPr lang="fr-FR" sz="3200" b="1" dirty="0">
              <a:solidFill>
                <a:srgbClr val="49A0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0" y="1426394"/>
            <a:ext cx="8120900" cy="45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6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65" y="1503864"/>
            <a:ext cx="7382933" cy="5026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93762"/>
            <a:ext cx="9144000" cy="104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800" b="1" dirty="0" smtClean="0">
                <a:solidFill>
                  <a:srgbClr val="49A0AF"/>
                </a:solidFill>
              </a:rPr>
              <a:t>Nos cerveaux et nos intuitions sont le produit de la sélection naturelle</a:t>
            </a:r>
            <a:endParaRPr lang="fr-FR" sz="38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6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76" t="12577" r="28245" b="11459"/>
          <a:stretch/>
        </p:blipFill>
        <p:spPr>
          <a:xfrm>
            <a:off x="2561256" y="1805894"/>
            <a:ext cx="4021488" cy="3907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600" y="244561"/>
            <a:ext cx="8398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Pas d’urgence </a:t>
            </a:r>
            <a:r>
              <a:rPr lang="fr-FR" sz="3600" b="1" dirty="0" smtClean="0">
                <a:solidFill>
                  <a:srgbClr val="49A0AF"/>
                </a:solidFill>
              </a:rPr>
              <a:t>de</a:t>
            </a:r>
            <a:r>
              <a:rPr lang="fr-FR" sz="3600" b="1" dirty="0" smtClean="0">
                <a:solidFill>
                  <a:srgbClr val="49A0AF"/>
                </a:solidFill>
              </a:rPr>
              <a:t> combler un </a:t>
            </a:r>
            <a:r>
              <a:rPr lang="fr-FR" sz="3600" b="1" dirty="0" smtClean="0">
                <a:solidFill>
                  <a:srgbClr val="49A0AF"/>
                </a:solidFill>
              </a:rPr>
              <a:t>vide</a:t>
            </a:r>
            <a:endParaRPr lang="fr-FR" sz="28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3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61256" y="1819499"/>
            <a:ext cx="4021488" cy="3907228"/>
            <a:chOff x="537284" y="1819499"/>
            <a:chExt cx="4021488" cy="39072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7776" t="12577" r="28245" b="11459"/>
            <a:stretch/>
          </p:blipFill>
          <p:spPr>
            <a:xfrm>
              <a:off x="537284" y="1819499"/>
              <a:ext cx="4021488" cy="39072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35188"/>
            <a:stretch/>
          </p:blipFill>
          <p:spPr>
            <a:xfrm>
              <a:off x="1042007" y="2156243"/>
              <a:ext cx="2572450" cy="2646066"/>
            </a:xfrm>
            <a:prstGeom prst="rect">
              <a:avLst/>
            </a:prstGeom>
            <a:effectLst>
              <a:softEdge rad="533400"/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80182" y="244561"/>
            <a:ext cx="878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Urgence à mettre fin à la souffrance intense</a:t>
            </a:r>
            <a:endParaRPr lang="fr-FR" sz="28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9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86186" y="1537565"/>
            <a:ext cx="5771628" cy="4988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93" y="244561"/>
            <a:ext cx="9019918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C’est quoi une vie qui </a:t>
            </a:r>
            <a:r>
              <a:rPr lang="fr-FR" sz="3600" b="1" dirty="0" smtClean="0">
                <a:solidFill>
                  <a:srgbClr val="49A0AF"/>
                </a:solidFill>
              </a:rPr>
              <a:t>“vaut la </a:t>
            </a:r>
            <a:r>
              <a:rPr lang="fr-FR" sz="3600" b="1" dirty="0" smtClean="0">
                <a:solidFill>
                  <a:srgbClr val="49A0AF"/>
                </a:solidFill>
              </a:rPr>
              <a:t>peine</a:t>
            </a:r>
            <a:r>
              <a:rPr lang="fr-FR" sz="3600" b="1" dirty="0" smtClean="0">
                <a:solidFill>
                  <a:srgbClr val="49A0AF"/>
                </a:solidFill>
              </a:rPr>
              <a:t>”</a:t>
            </a:r>
          </a:p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d’être </a:t>
            </a:r>
            <a:r>
              <a:rPr lang="fr-FR" sz="3600" b="1" dirty="0" smtClean="0">
                <a:solidFill>
                  <a:srgbClr val="49A0AF"/>
                </a:solidFill>
              </a:rPr>
              <a:t>vécue?</a:t>
            </a:r>
            <a:endParaRPr lang="fr-FR" sz="28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2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0565"/>
            <a:ext cx="91440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La souffrance et les calculs</a:t>
            </a:r>
            <a:endParaRPr lang="fr-FR" sz="3200" b="1" dirty="0">
              <a:solidFill>
                <a:srgbClr val="49A0A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85514" y="1600041"/>
            <a:ext cx="20447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0" b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fr-FR" sz="3200" b="1" smtClean="0">
                <a:solidFill>
                  <a:srgbClr val="49A0AF"/>
                </a:solidFill>
                <a:latin typeface="+mj-lt"/>
                <a:ea typeface="Wingdings"/>
                <a:cs typeface="Wingdings"/>
                <a:sym typeface="Wingdings"/>
              </a:rPr>
              <a:t>   </a:t>
            </a:r>
            <a:r>
              <a:rPr lang="fr-FR" sz="5400" b="1" smtClean="0">
                <a:solidFill>
                  <a:srgbClr val="49A0AF"/>
                </a:solidFill>
                <a:ea typeface="Wingdings"/>
                <a:cs typeface="Wingdings"/>
                <a:sym typeface="Wingdings"/>
              </a:rPr>
              <a:t>&gt;</a:t>
            </a:r>
            <a:r>
              <a:rPr lang="fr-FR" sz="3200" b="1" smtClean="0">
                <a:solidFill>
                  <a:srgbClr val="49A0AF"/>
                </a:solidFill>
                <a:latin typeface="+mj-lt"/>
                <a:ea typeface="Wingdings"/>
                <a:cs typeface="Wingdings"/>
                <a:sym typeface="Wingdings"/>
              </a:rPr>
              <a:t>  </a:t>
            </a:r>
            <a:r>
              <a:rPr lang="fr-FR" sz="3200" b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fr-FR" sz="3200" b="1" smtClean="0">
                <a:solidFill>
                  <a:srgbClr val="49A0AF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fr-FR" sz="3200"/>
          </a:p>
        </p:txBody>
      </p:sp>
      <p:sp>
        <p:nvSpPr>
          <p:cNvPr id="7" name="TextBox 6"/>
          <p:cNvSpPr txBox="1"/>
          <p:nvPr/>
        </p:nvSpPr>
        <p:spPr>
          <a:xfrm>
            <a:off x="195379" y="1646560"/>
            <a:ext cx="6433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49A0AF"/>
                </a:solidFill>
              </a:rPr>
              <a:t>1. Plus intense a la priorité sur moins intense</a:t>
            </a:r>
            <a:endParaRPr lang="fr-FR" sz="2400" dirty="0">
              <a:solidFill>
                <a:srgbClr val="49A0A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79" y="3162748"/>
            <a:ext cx="6276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49A0AF"/>
                </a:solidFill>
              </a:rPr>
              <a:t>2. Plus d’individus a la priorité sur moins d’individus</a:t>
            </a:r>
            <a:endParaRPr lang="fr-FR" sz="2400" dirty="0">
              <a:solidFill>
                <a:srgbClr val="49A0A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79" y="4737760"/>
            <a:ext cx="6433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49A0AF"/>
                </a:solidFill>
              </a:rPr>
              <a:t>3. </a:t>
            </a:r>
            <a:r>
              <a:rPr lang="fr-FR" sz="3200" dirty="0" smtClean="0">
                <a:solidFill>
                  <a:srgbClr val="49A0AF"/>
                </a:solidFill>
              </a:rPr>
              <a:t>Une durée </a:t>
            </a:r>
            <a:r>
              <a:rPr lang="fr-FR" sz="3200" dirty="0" smtClean="0">
                <a:solidFill>
                  <a:srgbClr val="49A0AF"/>
                </a:solidFill>
              </a:rPr>
              <a:t>plus longue a la priorité sur une durée plus courte</a:t>
            </a:r>
            <a:endParaRPr lang="fr-FR" sz="2400" dirty="0">
              <a:solidFill>
                <a:srgbClr val="49A0A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2007" y="3201375"/>
            <a:ext cx="28218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</a:t>
            </a:r>
            <a:r>
              <a:rPr lang="fr-FR" sz="3200" b="1" smtClean="0">
                <a:solidFill>
                  <a:srgbClr val="49A0AF"/>
                </a:solidFill>
                <a:latin typeface="+mj-lt"/>
                <a:ea typeface="Wingdings"/>
                <a:cs typeface="Wingdings"/>
                <a:sym typeface="Wingdings"/>
              </a:rPr>
              <a:t>   </a:t>
            </a:r>
            <a:r>
              <a:rPr lang="fr-FR" sz="5400" b="1" smtClean="0">
                <a:solidFill>
                  <a:srgbClr val="49A0AF"/>
                </a:solidFill>
                <a:ea typeface="Wingdings"/>
                <a:cs typeface="Wingdings"/>
                <a:sym typeface="Wingdings"/>
              </a:rPr>
              <a:t>&gt;</a:t>
            </a:r>
            <a:r>
              <a:rPr lang="fr-FR" sz="3200" b="1" smtClean="0">
                <a:solidFill>
                  <a:srgbClr val="49A0AF"/>
                </a:solidFill>
                <a:latin typeface="+mj-lt"/>
                <a:ea typeface="Wingdings"/>
                <a:cs typeface="Wingdings"/>
                <a:sym typeface="Wingdings"/>
              </a:rPr>
              <a:t>  </a:t>
            </a:r>
            <a:r>
              <a:rPr lang="fr-FR" sz="4000" b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fr-FR" sz="320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618952" y="5646488"/>
            <a:ext cx="2000702" cy="0"/>
          </a:xfrm>
          <a:prstGeom prst="straightConnector1">
            <a:avLst/>
          </a:prstGeom>
          <a:ln w="101600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48136" y="5676336"/>
            <a:ext cx="624438" cy="0"/>
          </a:xfrm>
          <a:prstGeom prst="straightConnector1">
            <a:avLst/>
          </a:prstGeom>
          <a:ln w="101600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735827" y="5101571"/>
            <a:ext cx="5295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b="1" smtClean="0">
                <a:solidFill>
                  <a:srgbClr val="49A0AF"/>
                </a:solidFill>
                <a:ea typeface="Wingdings"/>
                <a:cs typeface="Wingdings"/>
                <a:sym typeface="Wingdings"/>
              </a:rPr>
              <a:t>&gt;</a:t>
            </a:r>
            <a:endParaRPr lang="fr-FR" sz="3200"/>
          </a:p>
        </p:txBody>
      </p:sp>
    </p:spTree>
    <p:extLst>
      <p:ext uri="{BB962C8B-B14F-4D97-AF65-F5344CB8AC3E}">
        <p14:creationId xmlns:p14="http://schemas.microsoft.com/office/powerpoint/2010/main" val="132762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356" y="134285"/>
            <a:ext cx="8802092" cy="104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800" b="1" dirty="0" smtClean="0">
                <a:solidFill>
                  <a:srgbClr val="49A0AF"/>
                </a:solidFill>
              </a:rPr>
              <a:t>Pas d’échange objective entre l’intensité et le nombre d’individus</a:t>
            </a:r>
            <a:endParaRPr lang="fr-FR" sz="3800" b="1" dirty="0">
              <a:solidFill>
                <a:srgbClr val="49A0A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8" y="1859720"/>
            <a:ext cx="4082522" cy="4082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013" y="1481207"/>
            <a:ext cx="1855824" cy="12375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23893" y="2901743"/>
            <a:ext cx="1025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smtClean="0">
                <a:solidFill>
                  <a:srgbClr val="49A0AF"/>
                </a:solidFill>
              </a:rPr>
              <a:t>vs</a:t>
            </a:r>
            <a:endParaRPr lang="fr-FR" sz="2400" b="1">
              <a:solidFill>
                <a:srgbClr val="49A0A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683" y="5183448"/>
            <a:ext cx="1386514" cy="1035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1839" r="6611"/>
          <a:stretch/>
        </p:blipFill>
        <p:spPr>
          <a:xfrm>
            <a:off x="7717343" y="3093187"/>
            <a:ext cx="1161525" cy="7121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843" y="2005029"/>
            <a:ext cx="1242848" cy="1242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2031" r="16272"/>
          <a:stretch/>
        </p:blipFill>
        <p:spPr>
          <a:xfrm>
            <a:off x="6376948" y="4009484"/>
            <a:ext cx="1892673" cy="8723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920" y="4988087"/>
            <a:ext cx="1683645" cy="168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2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-176464" y="244561"/>
            <a:ext cx="9525106" cy="102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800" b="1" dirty="0" smtClean="0">
                <a:solidFill>
                  <a:srgbClr val="49A0AF"/>
                </a:solidFill>
              </a:rPr>
              <a:t>Catégories qualitativement </a:t>
            </a:r>
            <a:r>
              <a:rPr lang="fr-FR" sz="3800" b="1" dirty="0" smtClean="0">
                <a:solidFill>
                  <a:srgbClr val="49A0AF"/>
                </a:solidFill>
              </a:rPr>
              <a:t>distinctes</a:t>
            </a:r>
          </a:p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de </a:t>
            </a:r>
            <a:r>
              <a:rPr lang="fr-FR" sz="3600" b="1" dirty="0" smtClean="0">
                <a:solidFill>
                  <a:srgbClr val="49A0AF"/>
                </a:solidFill>
              </a:rPr>
              <a:t>souffrance</a:t>
            </a:r>
            <a:endParaRPr lang="fr-FR" sz="3600" b="1" dirty="0">
              <a:solidFill>
                <a:srgbClr val="49A0A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11659" y="5790536"/>
            <a:ext cx="8596540" cy="0"/>
          </a:xfrm>
          <a:prstGeom prst="straightConnector1">
            <a:avLst/>
          </a:prstGeom>
          <a:ln w="63500">
            <a:solidFill>
              <a:srgbClr val="49A0A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568825" y="2135490"/>
            <a:ext cx="5812116" cy="3436170"/>
          </a:xfrm>
          <a:prstGeom prst="ellipse">
            <a:avLst/>
          </a:prstGeom>
          <a:noFill/>
          <a:ln w="76200">
            <a:solidFill>
              <a:srgbClr val="FC96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/>
          <p:cNvSpPr/>
          <p:nvPr/>
        </p:nvSpPr>
        <p:spPr>
          <a:xfrm>
            <a:off x="279895" y="2135490"/>
            <a:ext cx="914405" cy="34361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52155" y="1139152"/>
            <a:ext cx="432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smtClean="0">
                <a:solidFill>
                  <a:srgbClr val="FC9609"/>
                </a:solidFill>
              </a:rPr>
              <a:t>Significatif mais supportable</a:t>
            </a:r>
            <a:endParaRPr lang="fr-FR" sz="2800">
              <a:solidFill>
                <a:srgbClr val="FC9609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2221" y="1152572"/>
            <a:ext cx="212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smtClean="0">
                <a:solidFill>
                  <a:srgbClr val="FF0000"/>
                </a:solidFill>
              </a:rPr>
              <a:t>Insoutenable</a:t>
            </a:r>
            <a:endParaRPr lang="fr-FR" sz="280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294" y="5863870"/>
            <a:ext cx="85314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smtClean="0">
                <a:solidFill>
                  <a:srgbClr val="49A0AF"/>
                </a:solidFill>
              </a:rPr>
              <a:t>-10								-5								  0</a:t>
            </a:r>
            <a:endParaRPr lang="fr-FR" sz="3200">
              <a:solidFill>
                <a:srgbClr val="49A0AF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723503" y="2287890"/>
            <a:ext cx="914405" cy="3283770"/>
          </a:xfrm>
          <a:prstGeom prst="ellipse">
            <a:avLst/>
          </a:prstGeom>
          <a:noFill/>
          <a:ln w="76200">
            <a:solidFill>
              <a:srgbClr val="38EF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32274" y="1151982"/>
            <a:ext cx="1492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smtClean="0">
                <a:solidFill>
                  <a:srgbClr val="38EF0C"/>
                </a:solidFill>
              </a:rPr>
              <a:t>Anodin</a:t>
            </a:r>
            <a:endParaRPr lang="fr-FR" sz="2800">
              <a:solidFill>
                <a:srgbClr val="38EF0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3946" y="2046288"/>
            <a:ext cx="221111" cy="3522382"/>
          </a:xfrm>
          <a:prstGeom prst="rect">
            <a:avLst/>
          </a:prstGeom>
          <a:pattFill prst="wdUpDiag">
            <a:fgClr>
              <a:srgbClr val="FF0000"/>
            </a:fgClr>
            <a:bgClr>
              <a:srgbClr val="FF6600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7472510" y="2049278"/>
            <a:ext cx="221111" cy="3522382"/>
          </a:xfrm>
          <a:prstGeom prst="rect">
            <a:avLst/>
          </a:prstGeom>
          <a:pattFill prst="wdUpDiag">
            <a:fgClr>
              <a:srgbClr val="38EF0C"/>
            </a:fgClr>
            <a:bgClr>
              <a:srgbClr val="FF6600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28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0" y="1199062"/>
            <a:ext cx="6197080" cy="4127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939" y="5618910"/>
            <a:ext cx="8916061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dirty="0" smtClean="0">
                <a:solidFill>
                  <a:srgbClr val="49A0AF"/>
                </a:solidFill>
              </a:rPr>
              <a:t>~ 10</a:t>
            </a:r>
            <a:r>
              <a:rPr lang="fr-FR" sz="3600" baseline="30000" dirty="0" smtClean="0">
                <a:solidFill>
                  <a:srgbClr val="49A0AF"/>
                </a:solidFill>
              </a:rPr>
              <a:t>19</a:t>
            </a:r>
            <a:r>
              <a:rPr lang="fr-FR" sz="3600" dirty="0" smtClean="0">
                <a:solidFill>
                  <a:srgbClr val="49A0AF"/>
                </a:solidFill>
              </a:rPr>
              <a:t> insectes!</a:t>
            </a:r>
          </a:p>
          <a:p>
            <a:pPr algn="ctr">
              <a:lnSpc>
                <a:spcPct val="80000"/>
              </a:lnSpc>
            </a:pPr>
            <a:r>
              <a:rPr lang="fr-FR" sz="3600" dirty="0" smtClean="0">
                <a:solidFill>
                  <a:srgbClr val="49A0AF"/>
                </a:solidFill>
              </a:rPr>
              <a:t>Mais avec q</a:t>
            </a:r>
            <a:r>
              <a:rPr lang="fr-FR" sz="3600" dirty="0" smtClean="0">
                <a:solidFill>
                  <a:srgbClr val="49A0AF"/>
                </a:solidFill>
              </a:rPr>
              <a:t>uel niveau de souffrance…?</a:t>
            </a:r>
            <a:endParaRPr lang="fr-FR" sz="3200" dirty="0" smtClean="0">
              <a:solidFill>
                <a:srgbClr val="49A0A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4533" y="160255"/>
            <a:ext cx="6925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49A0AF"/>
                </a:solidFill>
              </a:rPr>
              <a:t>Insectes et valeur attendue</a:t>
            </a:r>
            <a:endParaRPr lang="fr-FR" sz="44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4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35188"/>
          <a:stretch/>
        </p:blipFill>
        <p:spPr>
          <a:xfrm>
            <a:off x="-221176" y="2429743"/>
            <a:ext cx="2405575" cy="2474415"/>
          </a:xfrm>
          <a:prstGeom prst="rect">
            <a:avLst/>
          </a:prstGeom>
          <a:effectLst>
            <a:softEdge rad="508000"/>
          </a:effectLst>
        </p:spPr>
      </p:pic>
      <p:sp>
        <p:nvSpPr>
          <p:cNvPr id="4" name="TextBox 3"/>
          <p:cNvSpPr txBox="1"/>
          <p:nvPr/>
        </p:nvSpPr>
        <p:spPr>
          <a:xfrm>
            <a:off x="186263" y="55021"/>
            <a:ext cx="88407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800" b="1" dirty="0" smtClean="0">
                <a:solidFill>
                  <a:srgbClr val="49A0AF"/>
                </a:solidFill>
              </a:rPr>
              <a:t>Le but est clair mais pas le chemin,</a:t>
            </a:r>
          </a:p>
          <a:p>
            <a:pPr algn="ctr"/>
            <a:r>
              <a:rPr lang="fr-FR" sz="3800" b="1" dirty="0" smtClean="0">
                <a:solidFill>
                  <a:srgbClr val="49A0AF"/>
                </a:solidFill>
              </a:rPr>
              <a:t>même en théorie</a:t>
            </a:r>
            <a:endParaRPr lang="fr-FR" sz="3800" b="1" dirty="0">
              <a:solidFill>
                <a:srgbClr val="49A0A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400" y="3268136"/>
            <a:ext cx="2136210" cy="160215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60" y="1286934"/>
            <a:ext cx="2447144" cy="162560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74" y="4990996"/>
            <a:ext cx="3204459" cy="16497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Freeform 24"/>
          <p:cNvSpPr/>
          <p:nvPr/>
        </p:nvSpPr>
        <p:spPr>
          <a:xfrm rot="21046963">
            <a:off x="4159206" y="1482093"/>
            <a:ext cx="2771972" cy="1535966"/>
          </a:xfrm>
          <a:custGeom>
            <a:avLst/>
            <a:gdLst>
              <a:gd name="connsiteX0" fmla="*/ 0 w 3674534"/>
              <a:gd name="connsiteY0" fmla="*/ 1483381 h 1635781"/>
              <a:gd name="connsiteX1" fmla="*/ 1016000 w 3674534"/>
              <a:gd name="connsiteY1" fmla="*/ 484314 h 1635781"/>
              <a:gd name="connsiteX2" fmla="*/ 2015067 w 3674534"/>
              <a:gd name="connsiteY2" fmla="*/ 924581 h 1635781"/>
              <a:gd name="connsiteX3" fmla="*/ 2709334 w 3674534"/>
              <a:gd name="connsiteY3" fmla="*/ 10181 h 1635781"/>
              <a:gd name="connsiteX4" fmla="*/ 3674534 w 3674534"/>
              <a:gd name="connsiteY4" fmla="*/ 1635781 h 16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534" h="1635781">
                <a:moveTo>
                  <a:pt x="0" y="1483381"/>
                </a:moveTo>
                <a:cubicBezTo>
                  <a:pt x="340077" y="1030414"/>
                  <a:pt x="680155" y="577447"/>
                  <a:pt x="1016000" y="484314"/>
                </a:cubicBezTo>
                <a:cubicBezTo>
                  <a:pt x="1351845" y="391181"/>
                  <a:pt x="1732845" y="1003603"/>
                  <a:pt x="2015067" y="924581"/>
                </a:cubicBezTo>
                <a:cubicBezTo>
                  <a:pt x="2297289" y="845559"/>
                  <a:pt x="2432756" y="-108352"/>
                  <a:pt x="2709334" y="10181"/>
                </a:cubicBezTo>
                <a:cubicBezTo>
                  <a:pt x="2985912" y="128714"/>
                  <a:pt x="3674534" y="1635781"/>
                  <a:pt x="3674534" y="1635781"/>
                </a:cubicBezTo>
              </a:path>
            </a:pathLst>
          </a:custGeom>
          <a:ln w="63500">
            <a:solidFill>
              <a:srgbClr val="49A0AF"/>
            </a:solidFill>
            <a:prstDash val="sysDot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reeform 26"/>
          <p:cNvSpPr/>
          <p:nvPr/>
        </p:nvSpPr>
        <p:spPr>
          <a:xfrm rot="21246042">
            <a:off x="4331150" y="4468360"/>
            <a:ext cx="3137850" cy="1410001"/>
          </a:xfrm>
          <a:custGeom>
            <a:avLst/>
            <a:gdLst>
              <a:gd name="connsiteX0" fmla="*/ 0 w 3488267"/>
              <a:gd name="connsiteY0" fmla="*/ 0 h 2825133"/>
              <a:gd name="connsiteX1" fmla="*/ 778933 w 3488267"/>
              <a:gd name="connsiteY1" fmla="*/ 1371600 h 2825133"/>
              <a:gd name="connsiteX2" fmla="*/ 1185333 w 3488267"/>
              <a:gd name="connsiteY2" fmla="*/ 541867 h 2825133"/>
              <a:gd name="connsiteX3" fmla="*/ 2590800 w 3488267"/>
              <a:gd name="connsiteY3" fmla="*/ 2726267 h 2825133"/>
              <a:gd name="connsiteX4" fmla="*/ 3437467 w 3488267"/>
              <a:gd name="connsiteY4" fmla="*/ 2286000 h 2825133"/>
              <a:gd name="connsiteX5" fmla="*/ 2760133 w 3488267"/>
              <a:gd name="connsiteY5" fmla="*/ 812800 h 2825133"/>
              <a:gd name="connsiteX6" fmla="*/ 3488267 w 3488267"/>
              <a:gd name="connsiteY6" fmla="*/ 304800 h 2825133"/>
              <a:gd name="connsiteX0" fmla="*/ 0 w 3438282"/>
              <a:gd name="connsiteY0" fmla="*/ 0 h 2825133"/>
              <a:gd name="connsiteX1" fmla="*/ 778933 w 3438282"/>
              <a:gd name="connsiteY1" fmla="*/ 1371600 h 2825133"/>
              <a:gd name="connsiteX2" fmla="*/ 1185333 w 3438282"/>
              <a:gd name="connsiteY2" fmla="*/ 541867 h 2825133"/>
              <a:gd name="connsiteX3" fmla="*/ 2590800 w 3438282"/>
              <a:gd name="connsiteY3" fmla="*/ 2726267 h 2825133"/>
              <a:gd name="connsiteX4" fmla="*/ 3437467 w 3438282"/>
              <a:gd name="connsiteY4" fmla="*/ 2286000 h 2825133"/>
              <a:gd name="connsiteX5" fmla="*/ 2760133 w 3438282"/>
              <a:gd name="connsiteY5" fmla="*/ 812800 h 2825133"/>
              <a:gd name="connsiteX6" fmla="*/ 3378932 w 3438282"/>
              <a:gd name="connsiteY6" fmla="*/ 224645 h 282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8282" h="2825133">
                <a:moveTo>
                  <a:pt x="0" y="0"/>
                </a:moveTo>
                <a:cubicBezTo>
                  <a:pt x="290689" y="640644"/>
                  <a:pt x="581378" y="1281289"/>
                  <a:pt x="778933" y="1371600"/>
                </a:cubicBezTo>
                <a:cubicBezTo>
                  <a:pt x="976488" y="1461911"/>
                  <a:pt x="883355" y="316089"/>
                  <a:pt x="1185333" y="541867"/>
                </a:cubicBezTo>
                <a:cubicBezTo>
                  <a:pt x="1487311" y="767645"/>
                  <a:pt x="2215444" y="2435578"/>
                  <a:pt x="2590800" y="2726267"/>
                </a:cubicBezTo>
                <a:cubicBezTo>
                  <a:pt x="2966156" y="3016956"/>
                  <a:pt x="3409245" y="2604911"/>
                  <a:pt x="3437467" y="2286000"/>
                </a:cubicBezTo>
                <a:cubicBezTo>
                  <a:pt x="3465689" y="1967089"/>
                  <a:pt x="2751666" y="1143000"/>
                  <a:pt x="2760133" y="812800"/>
                </a:cubicBezTo>
                <a:cubicBezTo>
                  <a:pt x="2768600" y="482600"/>
                  <a:pt x="3378932" y="224645"/>
                  <a:pt x="3378932" y="224645"/>
                </a:cubicBezTo>
              </a:path>
            </a:pathLst>
          </a:custGeom>
          <a:ln w="63500">
            <a:solidFill>
              <a:srgbClr val="49A0AF"/>
            </a:solidFill>
            <a:prstDash val="sysDot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Box 27"/>
          <p:cNvSpPr txBox="1"/>
          <p:nvPr/>
        </p:nvSpPr>
        <p:spPr>
          <a:xfrm>
            <a:off x="4741355" y="3064944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smtClean="0">
                <a:solidFill>
                  <a:srgbClr val="49A0AF"/>
                </a:solidFill>
              </a:rPr>
              <a:t>?</a:t>
            </a:r>
            <a:endParaRPr lang="fr-FR" sz="7200" b="1">
              <a:solidFill>
                <a:srgbClr val="49A0A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072" y="2989905"/>
            <a:ext cx="1594755" cy="11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0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1004" y="234701"/>
            <a:ext cx="9163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49A0AF"/>
                </a:solidFill>
              </a:rPr>
              <a:t>Notre défi </a:t>
            </a:r>
            <a:r>
              <a:rPr lang="fr-FR" sz="4000" b="1" dirty="0" smtClean="0">
                <a:solidFill>
                  <a:srgbClr val="49A0AF"/>
                </a:solidFill>
              </a:rPr>
              <a:t>ressemble </a:t>
            </a:r>
            <a:r>
              <a:rPr lang="fr-FR" sz="4000" b="1" dirty="0" smtClean="0">
                <a:solidFill>
                  <a:srgbClr val="49A0AF"/>
                </a:solidFill>
              </a:rPr>
              <a:t>à une fractale</a:t>
            </a:r>
            <a:endParaRPr lang="fr-FR" sz="4000" b="1" dirty="0">
              <a:solidFill>
                <a:srgbClr val="49A0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0" y="1611135"/>
            <a:ext cx="7899028" cy="437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0" y="180747"/>
            <a:ext cx="8948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R</a:t>
            </a:r>
            <a:r>
              <a:rPr lang="fr-FR" sz="3600" b="1" dirty="0" smtClean="0">
                <a:solidFill>
                  <a:srgbClr val="49A0AF"/>
                </a:solidFill>
              </a:rPr>
              <a:t>ôles pragmatiques de l’éthique</a:t>
            </a:r>
            <a:endParaRPr lang="fr-FR" sz="2800" b="1" dirty="0">
              <a:solidFill>
                <a:srgbClr val="49A0A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161" y="1305449"/>
            <a:ext cx="8506647" cy="622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 smtClean="0">
                <a:solidFill>
                  <a:srgbClr val="49A0AF"/>
                </a:solidFill>
              </a:rPr>
              <a:t>Cadre de réflexion, explorer les limites de la rationalité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 smtClean="0">
                <a:solidFill>
                  <a:srgbClr val="49A0AF"/>
                </a:solidFill>
              </a:rPr>
              <a:t>Des principes </a:t>
            </a:r>
            <a:r>
              <a:rPr lang="fr-FR" sz="3200" dirty="0">
                <a:solidFill>
                  <a:srgbClr val="49A0AF"/>
                </a:solidFill>
              </a:rPr>
              <a:t>de base </a:t>
            </a:r>
            <a:r>
              <a:rPr lang="fr-FR" sz="3200" dirty="0" smtClean="0">
                <a:solidFill>
                  <a:srgbClr val="49A0AF"/>
                </a:solidFill>
              </a:rPr>
              <a:t>à diffuser</a:t>
            </a:r>
            <a:endParaRPr lang="fr-FR" sz="32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 smtClean="0">
                <a:solidFill>
                  <a:srgbClr val="49A0AF"/>
                </a:solidFill>
              </a:rPr>
              <a:t>Outil </a:t>
            </a:r>
            <a:r>
              <a:rPr lang="fr-FR" sz="3200" dirty="0">
                <a:solidFill>
                  <a:srgbClr val="49A0AF"/>
                </a:solidFill>
              </a:rPr>
              <a:t>de persuasion </a:t>
            </a:r>
            <a:r>
              <a:rPr lang="fr-FR" sz="3200" dirty="0" smtClean="0">
                <a:solidFill>
                  <a:srgbClr val="49A0AF"/>
                </a:solidFill>
              </a:rPr>
              <a:t>possible</a:t>
            </a:r>
            <a:endParaRPr lang="fr-FR" sz="32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 smtClean="0">
                <a:solidFill>
                  <a:srgbClr val="49A0AF"/>
                </a:solidFill>
              </a:rPr>
              <a:t>Nous </a:t>
            </a:r>
            <a:r>
              <a:rPr lang="fr-FR" sz="3200" dirty="0">
                <a:solidFill>
                  <a:srgbClr val="49A0AF"/>
                </a:solidFill>
              </a:rPr>
              <a:t>protéger de </a:t>
            </a:r>
            <a:r>
              <a:rPr lang="fr-FR" sz="3200" dirty="0" smtClean="0">
                <a:solidFill>
                  <a:srgbClr val="49A0AF"/>
                </a:solidFill>
              </a:rPr>
              <a:t>l'absolutisme</a:t>
            </a:r>
            <a:endParaRPr lang="fr-FR" sz="32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 smtClean="0">
                <a:solidFill>
                  <a:srgbClr val="49A0AF"/>
                </a:solidFill>
              </a:rPr>
              <a:t>Décider </a:t>
            </a:r>
            <a:r>
              <a:rPr lang="fr-FR" sz="3200" dirty="0">
                <a:solidFill>
                  <a:srgbClr val="49A0AF"/>
                </a:solidFill>
              </a:rPr>
              <a:t>sur nos </a:t>
            </a:r>
            <a:r>
              <a:rPr lang="fr-FR" sz="3200" dirty="0" smtClean="0">
                <a:solidFill>
                  <a:srgbClr val="49A0AF"/>
                </a:solidFill>
              </a:rPr>
              <a:t>priorités</a:t>
            </a:r>
            <a:endParaRPr lang="fr-FR" sz="32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 smtClean="0">
                <a:solidFill>
                  <a:srgbClr val="49A0AF"/>
                </a:solidFill>
              </a:rPr>
              <a:t>Fixer </a:t>
            </a:r>
            <a:r>
              <a:rPr lang="fr-FR" sz="3200" dirty="0">
                <a:solidFill>
                  <a:srgbClr val="49A0AF"/>
                </a:solidFill>
              </a:rPr>
              <a:t>des objectifs à long </a:t>
            </a:r>
            <a:r>
              <a:rPr lang="fr-FR" sz="3200" dirty="0" smtClean="0">
                <a:solidFill>
                  <a:srgbClr val="49A0AF"/>
                </a:solidFill>
              </a:rPr>
              <a:t>terme</a:t>
            </a:r>
            <a:endParaRPr lang="fr-FR" sz="32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>
                <a:solidFill>
                  <a:srgbClr val="49A0AF"/>
                </a:solidFill>
              </a:rPr>
              <a:t>N</a:t>
            </a:r>
            <a:r>
              <a:rPr lang="fr-FR" sz="3200" dirty="0" smtClean="0">
                <a:solidFill>
                  <a:srgbClr val="49A0AF"/>
                </a:solidFill>
              </a:rPr>
              <a:t>ouveaux </a:t>
            </a:r>
            <a:r>
              <a:rPr lang="fr-FR" sz="3200" dirty="0">
                <a:solidFill>
                  <a:srgbClr val="49A0AF"/>
                </a:solidFill>
              </a:rPr>
              <a:t>modèles pour la gouvernance et la prise de </a:t>
            </a:r>
            <a:r>
              <a:rPr lang="fr-FR" sz="3200" dirty="0" smtClean="0">
                <a:solidFill>
                  <a:srgbClr val="49A0AF"/>
                </a:solidFill>
              </a:rPr>
              <a:t>décisions</a:t>
            </a:r>
            <a:endParaRPr lang="fr-FR" sz="32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endParaRPr lang="fr-FR" sz="3200" dirty="0" smtClean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endParaRPr lang="fr-FR" sz="32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endParaRPr lang="fr-FR" sz="3200" dirty="0" smtClean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6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1336851"/>
            <a:ext cx="7759673" cy="5177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4658" y="244561"/>
            <a:ext cx="931333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Un cadre éthique « intégral »</a:t>
            </a:r>
            <a:endParaRPr lang="fr-FR" sz="32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7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047" y="134285"/>
            <a:ext cx="2354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 smtClean="0">
                <a:solidFill>
                  <a:srgbClr val="49A0AF"/>
                </a:solidFill>
              </a:rPr>
              <a:t>xNU</a:t>
            </a:r>
            <a:r>
              <a:rPr lang="fr-FR" sz="5400" b="1" dirty="0" smtClean="0">
                <a:solidFill>
                  <a:srgbClr val="49A0AF"/>
                </a:solidFill>
              </a:rPr>
              <a:t>+</a:t>
            </a:r>
            <a:endParaRPr lang="fr-FR" sz="4400" b="1" dirty="0">
              <a:solidFill>
                <a:srgbClr val="49A0A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427" y="1413815"/>
            <a:ext cx="82065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49A0AF"/>
                </a:solidFill>
              </a:rPr>
              <a:t>U = Utilitarisme</a:t>
            </a:r>
          </a:p>
          <a:p>
            <a:pPr>
              <a:spcAft>
                <a:spcPts val="600"/>
              </a:spcAft>
            </a:pPr>
            <a:r>
              <a:rPr lang="fr-FR" sz="2800" dirty="0" smtClean="0">
                <a:solidFill>
                  <a:srgbClr val="49A0AF"/>
                </a:solidFill>
              </a:rPr>
              <a:t>		(optimiser l’impact, </a:t>
            </a:r>
            <a:r>
              <a:rPr lang="fr-FR" sz="2800" u="sng" dirty="0" smtClean="0">
                <a:solidFill>
                  <a:srgbClr val="49A0AF"/>
                </a:solidFill>
              </a:rPr>
              <a:t>sans</a:t>
            </a:r>
            <a:r>
              <a:rPr lang="fr-FR" sz="2800" dirty="0" smtClean="0">
                <a:solidFill>
                  <a:srgbClr val="49A0AF"/>
                </a:solidFill>
              </a:rPr>
              <a:t> </a:t>
            </a:r>
            <a:r>
              <a:rPr lang="fr-FR" sz="2800" dirty="0" smtClean="0">
                <a:solidFill>
                  <a:srgbClr val="49A0AF"/>
                </a:solidFill>
              </a:rPr>
              <a:t>agrégation inj</a:t>
            </a:r>
            <a:r>
              <a:rPr lang="fr-FR" sz="2800" dirty="0" smtClean="0">
                <a:solidFill>
                  <a:srgbClr val="49A0AF"/>
                </a:solidFill>
              </a:rPr>
              <a:t>u</a:t>
            </a:r>
            <a:r>
              <a:rPr lang="fr-FR" sz="2800" dirty="0" smtClean="0">
                <a:solidFill>
                  <a:srgbClr val="49A0AF"/>
                </a:solidFill>
              </a:rPr>
              <a:t>stifiée)</a:t>
            </a:r>
            <a:endParaRPr lang="fr-FR" sz="2800" dirty="0" smtClean="0">
              <a:solidFill>
                <a:srgbClr val="49A0AF"/>
              </a:solidFill>
            </a:endParaRPr>
          </a:p>
          <a:p>
            <a:r>
              <a:rPr lang="fr-FR" sz="3600" dirty="0" smtClean="0">
                <a:solidFill>
                  <a:srgbClr val="49A0AF"/>
                </a:solidFill>
              </a:rPr>
              <a:t>N = Négatif</a:t>
            </a:r>
          </a:p>
          <a:p>
            <a:pPr>
              <a:spcAft>
                <a:spcPts val="600"/>
              </a:spcAft>
            </a:pPr>
            <a:r>
              <a:rPr lang="fr-FR" sz="2800" dirty="0" smtClean="0">
                <a:solidFill>
                  <a:srgbClr val="49A0AF"/>
                </a:solidFill>
              </a:rPr>
              <a:t>		(focaliser sur la souffrance)</a:t>
            </a:r>
          </a:p>
          <a:p>
            <a:r>
              <a:rPr lang="fr-FR" sz="3600" dirty="0" smtClean="0">
                <a:solidFill>
                  <a:srgbClr val="49A0AF"/>
                </a:solidFill>
              </a:rPr>
              <a:t>x  = Extrême/intense</a:t>
            </a:r>
          </a:p>
          <a:p>
            <a:pPr>
              <a:spcAft>
                <a:spcPts val="600"/>
              </a:spcAft>
            </a:pPr>
            <a:r>
              <a:rPr lang="fr-FR" sz="2800" dirty="0" smtClean="0">
                <a:solidFill>
                  <a:srgbClr val="49A0AF"/>
                </a:solidFill>
              </a:rPr>
              <a:t>		(priorité éthique)</a:t>
            </a:r>
          </a:p>
          <a:p>
            <a:pPr>
              <a:spcBef>
                <a:spcPts val="600"/>
              </a:spcBef>
            </a:pPr>
            <a:r>
              <a:rPr lang="fr-FR" sz="3600" dirty="0" smtClean="0">
                <a:solidFill>
                  <a:srgbClr val="49A0AF"/>
                </a:solidFill>
              </a:rPr>
              <a:t>+ = Besoin de s’épanouir + vivre en accord 		avec certaines intuitions</a:t>
            </a:r>
            <a:endParaRPr lang="fr-FR" sz="3600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5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55600" y="5826154"/>
            <a:ext cx="8280400" cy="0"/>
          </a:xfrm>
          <a:prstGeom prst="line">
            <a:avLst/>
          </a:prstGeom>
          <a:ln w="50800">
            <a:solidFill>
              <a:srgbClr val="18A7D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67571" y="5880383"/>
            <a:ext cx="1716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18A7DF"/>
                </a:solidFill>
              </a:rPr>
              <a:t>Intuition</a:t>
            </a:r>
            <a:endParaRPr lang="fr-FR" sz="2800" dirty="0">
              <a:solidFill>
                <a:srgbClr val="18A7D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263" y="194181"/>
            <a:ext cx="88407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Un équilibre personnel</a:t>
            </a:r>
            <a:endParaRPr lang="fr-FR" sz="3200" b="1" dirty="0">
              <a:solidFill>
                <a:srgbClr val="49A0A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055" y="5879495"/>
            <a:ext cx="2241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18A7DF"/>
                </a:solidFill>
              </a:rPr>
              <a:t>Utilitarisme</a:t>
            </a:r>
            <a:endParaRPr lang="fr-FR" sz="2800" dirty="0">
              <a:solidFill>
                <a:srgbClr val="18A7DF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51915" y="2236315"/>
            <a:ext cx="1188475" cy="3227136"/>
            <a:chOff x="351915" y="1806737"/>
            <a:chExt cx="1188475" cy="3227136"/>
          </a:xfrm>
        </p:grpSpPr>
        <p:sp>
          <p:nvSpPr>
            <p:cNvPr id="2" name="Smiley Face 1"/>
            <p:cNvSpPr>
              <a:spLocks noChangeAspect="1"/>
            </p:cNvSpPr>
            <p:nvPr/>
          </p:nvSpPr>
          <p:spPr>
            <a:xfrm>
              <a:off x="608103" y="1806737"/>
              <a:ext cx="768096" cy="768096"/>
            </a:xfrm>
            <a:prstGeom prst="smileyFace">
              <a:avLst/>
            </a:prstGeom>
            <a:ln w="63500" cmpd="sng">
              <a:solidFill>
                <a:srgbClr val="F9960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Straight Connector 3"/>
            <p:cNvCxnSpPr>
              <a:stCxn id="2" idx="4"/>
            </p:cNvCxnSpPr>
            <p:nvPr/>
          </p:nvCxnSpPr>
          <p:spPr>
            <a:xfrm>
              <a:off x="992151" y="2574833"/>
              <a:ext cx="1608" cy="1271192"/>
            </a:xfrm>
            <a:prstGeom prst="line">
              <a:avLst/>
            </a:prstGeom>
            <a:ln w="63500" cmpd="sng">
              <a:solidFill>
                <a:srgbClr val="F9960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93759" y="3846025"/>
              <a:ext cx="447148" cy="1142776"/>
            </a:xfrm>
            <a:prstGeom prst="line">
              <a:avLst/>
            </a:prstGeom>
            <a:ln w="63500" cmpd="sng">
              <a:solidFill>
                <a:srgbClr val="F9960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36560" y="3846025"/>
              <a:ext cx="457199" cy="1187848"/>
            </a:xfrm>
            <a:prstGeom prst="line">
              <a:avLst/>
            </a:prstGeom>
            <a:ln w="63500" cmpd="sng">
              <a:solidFill>
                <a:srgbClr val="F9960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51915" y="3112602"/>
              <a:ext cx="1188475" cy="0"/>
            </a:xfrm>
            <a:prstGeom prst="line">
              <a:avLst/>
            </a:prstGeom>
            <a:ln w="63500" cmpd="sng">
              <a:solidFill>
                <a:srgbClr val="F9960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055143" y="2236315"/>
            <a:ext cx="1188475" cy="3227136"/>
            <a:chOff x="351915" y="1806737"/>
            <a:chExt cx="1188475" cy="3227136"/>
          </a:xfrm>
        </p:grpSpPr>
        <p:sp>
          <p:nvSpPr>
            <p:cNvPr id="40" name="Smiley Face 39"/>
            <p:cNvSpPr>
              <a:spLocks noChangeAspect="1"/>
            </p:cNvSpPr>
            <p:nvPr/>
          </p:nvSpPr>
          <p:spPr>
            <a:xfrm>
              <a:off x="608103" y="1806737"/>
              <a:ext cx="768096" cy="768096"/>
            </a:xfrm>
            <a:prstGeom prst="smileyFace">
              <a:avLst/>
            </a:prstGeom>
            <a:ln w="63500" cmpd="sng">
              <a:solidFill>
                <a:srgbClr val="38EF0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Straight Connector 40"/>
            <p:cNvCxnSpPr>
              <a:stCxn id="40" idx="4"/>
            </p:cNvCxnSpPr>
            <p:nvPr/>
          </p:nvCxnSpPr>
          <p:spPr>
            <a:xfrm>
              <a:off x="992151" y="2574833"/>
              <a:ext cx="1608" cy="1271192"/>
            </a:xfrm>
            <a:prstGeom prst="line">
              <a:avLst/>
            </a:prstGeom>
            <a:ln w="63500" cmpd="sng">
              <a:solidFill>
                <a:srgbClr val="38EF0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93759" y="3846025"/>
              <a:ext cx="447148" cy="1142776"/>
            </a:xfrm>
            <a:prstGeom prst="line">
              <a:avLst/>
            </a:prstGeom>
            <a:ln w="63500" cmpd="sng">
              <a:solidFill>
                <a:srgbClr val="38EF0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536560" y="3846025"/>
              <a:ext cx="457199" cy="1187848"/>
            </a:xfrm>
            <a:prstGeom prst="line">
              <a:avLst/>
            </a:prstGeom>
            <a:ln w="63500" cmpd="sng">
              <a:solidFill>
                <a:srgbClr val="38EF0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351915" y="3112602"/>
              <a:ext cx="1188475" cy="0"/>
            </a:xfrm>
            <a:prstGeom prst="line">
              <a:avLst/>
            </a:prstGeom>
            <a:ln w="63500" cmpd="sng">
              <a:solidFill>
                <a:srgbClr val="38EF0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/>
          <p:cNvCxnSpPr/>
          <p:nvPr/>
        </p:nvCxnSpPr>
        <p:spPr>
          <a:xfrm>
            <a:off x="1985286" y="2780296"/>
            <a:ext cx="2195998" cy="36000"/>
          </a:xfrm>
          <a:prstGeom prst="straightConnector1">
            <a:avLst/>
          </a:prstGeom>
          <a:ln w="76200" cmpd="sng">
            <a:solidFill>
              <a:srgbClr val="F99609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453503" y="2780296"/>
            <a:ext cx="2594297" cy="36000"/>
          </a:xfrm>
          <a:prstGeom prst="straightConnector1">
            <a:avLst/>
          </a:prstGeom>
          <a:ln w="76200" cmpd="sng">
            <a:solidFill>
              <a:srgbClr val="38EF0C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661645" y="3014575"/>
            <a:ext cx="27621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dirty="0">
                <a:solidFill>
                  <a:srgbClr val="F99609"/>
                </a:solidFill>
              </a:rPr>
              <a:t>Accommoder les contraintes des </a:t>
            </a:r>
            <a:r>
              <a:rPr lang="fr-FR" sz="2600" dirty="0" smtClean="0">
                <a:solidFill>
                  <a:srgbClr val="F99609"/>
                </a:solidFill>
              </a:rPr>
              <a:t>intuitions de la société + </a:t>
            </a:r>
            <a:r>
              <a:rPr lang="fr-FR" sz="2600" dirty="0" smtClean="0">
                <a:solidFill>
                  <a:srgbClr val="F99609"/>
                </a:solidFill>
              </a:rPr>
              <a:t>s’occuper de soi-même</a:t>
            </a:r>
            <a:endParaRPr lang="fr-FR" sz="2600" dirty="0">
              <a:solidFill>
                <a:srgbClr val="F99609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61683" y="3005982"/>
            <a:ext cx="24861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dirty="0" smtClean="0">
                <a:solidFill>
                  <a:srgbClr val="38EF0C"/>
                </a:solidFill>
              </a:rPr>
              <a:t>Réduire autant de souffrance intense que possible</a:t>
            </a:r>
            <a:endParaRPr lang="fr-FR" sz="2600" dirty="0">
              <a:solidFill>
                <a:srgbClr val="38EF0C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35525" y="1108925"/>
            <a:ext cx="29525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rgbClr val="38EF0C"/>
                </a:solidFill>
              </a:rPr>
              <a:t>Humain intuitif </a:t>
            </a:r>
            <a:r>
              <a:rPr lang="fr-FR" sz="2600" b="1" dirty="0">
                <a:solidFill>
                  <a:srgbClr val="38EF0C"/>
                </a:solidFill>
              </a:rPr>
              <a:t>+ </a:t>
            </a:r>
            <a:r>
              <a:rPr lang="fr-FR" sz="2600" b="1" dirty="0" smtClean="0">
                <a:solidFill>
                  <a:srgbClr val="38EF0C"/>
                </a:solidFill>
              </a:rPr>
              <a:t>s'épanouissant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-5805" y="1276326"/>
            <a:ext cx="3035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rgbClr val="F99609"/>
                </a:solidFill>
              </a:rPr>
              <a:t>Agent </a:t>
            </a:r>
            <a:r>
              <a:rPr lang="fr-FR" sz="2600" b="1" dirty="0" err="1" smtClean="0">
                <a:solidFill>
                  <a:srgbClr val="F99609"/>
                </a:solidFill>
              </a:rPr>
              <a:t>xNU</a:t>
            </a:r>
            <a:r>
              <a:rPr lang="fr-FR" sz="2600" b="1" dirty="0" smtClean="0">
                <a:solidFill>
                  <a:srgbClr val="F99609"/>
                </a:solidFill>
              </a:rPr>
              <a:t> efficace</a:t>
            </a:r>
          </a:p>
        </p:txBody>
      </p:sp>
    </p:spTree>
    <p:extLst>
      <p:ext uri="{BB962C8B-B14F-4D97-AF65-F5344CB8AC3E}">
        <p14:creationId xmlns:p14="http://schemas.microsoft.com/office/powerpoint/2010/main" val="366492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0" y="180747"/>
            <a:ext cx="894862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Que faire avec des conflits de valeurs?</a:t>
            </a:r>
            <a:endParaRPr lang="fr-FR" sz="3200" b="1" dirty="0">
              <a:solidFill>
                <a:srgbClr val="49A0A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704" y="1264762"/>
            <a:ext cx="804761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Arial"/>
              <a:buChar char="•"/>
            </a:pPr>
            <a:r>
              <a:rPr lang="fr-FR" sz="3200" dirty="0" smtClean="0">
                <a:solidFill>
                  <a:srgbClr val="49A0AF"/>
                </a:solidFill>
              </a:rPr>
              <a:t>L’utilitarisme négatif </a:t>
            </a:r>
            <a:r>
              <a:rPr lang="fr-FR" sz="3200" i="1" dirty="0" smtClean="0">
                <a:solidFill>
                  <a:srgbClr val="49A0AF"/>
                </a:solidFill>
              </a:rPr>
              <a:t>vs</a:t>
            </a:r>
            <a:r>
              <a:rPr lang="fr-FR" sz="3200" dirty="0" smtClean="0">
                <a:solidFill>
                  <a:srgbClr val="49A0AF"/>
                </a:solidFill>
              </a:rPr>
              <a:t> </a:t>
            </a:r>
            <a:r>
              <a:rPr lang="fr-FR" sz="3200" dirty="0" smtClean="0">
                <a:solidFill>
                  <a:srgbClr val="49A0AF"/>
                </a:solidFill>
              </a:rPr>
              <a:t>intuitions morales</a:t>
            </a:r>
            <a:endParaRPr lang="fr-FR" sz="3200" dirty="0" smtClean="0">
              <a:solidFill>
                <a:srgbClr val="49A0AF"/>
              </a:solidFill>
            </a:endParaRPr>
          </a:p>
          <a:p>
            <a:pPr marL="514350" indent="-514350">
              <a:spcAft>
                <a:spcPts val="1200"/>
              </a:spcAft>
              <a:buFont typeface="Arial"/>
              <a:buChar char="•"/>
            </a:pPr>
            <a:r>
              <a:rPr lang="fr-FR" sz="3200" dirty="0" smtClean="0">
                <a:solidFill>
                  <a:srgbClr val="49A0AF"/>
                </a:solidFill>
              </a:rPr>
              <a:t>Réduire la souffrance des animaux sauvages </a:t>
            </a:r>
            <a:r>
              <a:rPr lang="fr-FR" sz="3200" i="1" dirty="0" smtClean="0">
                <a:solidFill>
                  <a:srgbClr val="49A0AF"/>
                </a:solidFill>
              </a:rPr>
              <a:t>vs</a:t>
            </a:r>
            <a:r>
              <a:rPr lang="fr-FR" sz="3200" dirty="0" smtClean="0">
                <a:solidFill>
                  <a:srgbClr val="49A0AF"/>
                </a:solidFill>
              </a:rPr>
              <a:t> emp</a:t>
            </a:r>
            <a:r>
              <a:rPr lang="fr-FR" sz="3200" dirty="0" smtClean="0">
                <a:solidFill>
                  <a:srgbClr val="49A0AF"/>
                </a:solidFill>
              </a:rPr>
              <a:t>ê</a:t>
            </a:r>
            <a:r>
              <a:rPr lang="fr-FR" sz="3200" dirty="0" smtClean="0">
                <a:solidFill>
                  <a:srgbClr val="49A0AF"/>
                </a:solidFill>
              </a:rPr>
              <a:t>cher l’effondrement de l’</a:t>
            </a:r>
            <a:r>
              <a:rPr lang="fr-FR" sz="3200" dirty="0" smtClean="0">
                <a:solidFill>
                  <a:srgbClr val="49A0AF"/>
                </a:solidFill>
              </a:rPr>
              <a:t>environnement</a:t>
            </a:r>
          </a:p>
          <a:p>
            <a:pPr marL="514350" indent="-514350">
              <a:spcAft>
                <a:spcPts val="1200"/>
              </a:spcAft>
              <a:buFont typeface="Arial"/>
              <a:buChar char="•"/>
            </a:pPr>
            <a:r>
              <a:rPr lang="fr-FR" sz="3200" dirty="0" smtClean="0">
                <a:solidFill>
                  <a:srgbClr val="49A0AF"/>
                </a:solidFill>
              </a:rPr>
              <a:t>Minimiser la souffrance </a:t>
            </a:r>
            <a:r>
              <a:rPr lang="fr-FR" sz="3200" i="1" dirty="0" smtClean="0">
                <a:solidFill>
                  <a:srgbClr val="49A0AF"/>
                </a:solidFill>
              </a:rPr>
              <a:t>vs</a:t>
            </a:r>
            <a:r>
              <a:rPr lang="fr-FR" sz="3200" dirty="0" smtClean="0">
                <a:solidFill>
                  <a:srgbClr val="49A0AF"/>
                </a:solidFill>
              </a:rPr>
              <a:t> véganisme stricte</a:t>
            </a:r>
          </a:p>
          <a:p>
            <a:pPr marL="514350" indent="-514350">
              <a:spcAft>
                <a:spcPts val="1200"/>
              </a:spcAft>
              <a:buFont typeface="Arial"/>
              <a:buChar char="•"/>
            </a:pPr>
            <a:r>
              <a:rPr lang="fr-FR" sz="3200" dirty="0">
                <a:solidFill>
                  <a:srgbClr val="49A0AF"/>
                </a:solidFill>
              </a:rPr>
              <a:t>L’euthanasie </a:t>
            </a:r>
            <a:r>
              <a:rPr lang="fr-FR" sz="3200" i="1" dirty="0">
                <a:solidFill>
                  <a:srgbClr val="49A0AF"/>
                </a:solidFill>
              </a:rPr>
              <a:t>vs</a:t>
            </a:r>
            <a:r>
              <a:rPr lang="fr-FR" sz="3200" dirty="0">
                <a:solidFill>
                  <a:srgbClr val="49A0AF"/>
                </a:solidFill>
              </a:rPr>
              <a:t> prolonger la </a:t>
            </a:r>
            <a:r>
              <a:rPr lang="fr-FR" sz="3200" dirty="0" smtClean="0">
                <a:solidFill>
                  <a:srgbClr val="49A0AF"/>
                </a:solidFill>
              </a:rPr>
              <a:t>vie</a:t>
            </a:r>
          </a:p>
          <a:p>
            <a:pPr marL="514350" indent="-514350">
              <a:spcAft>
                <a:spcPts val="1200"/>
              </a:spcAft>
              <a:buFont typeface="Arial"/>
              <a:buChar char="•"/>
            </a:pPr>
            <a:r>
              <a:rPr lang="is-IS" sz="3200" dirty="0" smtClean="0">
                <a:solidFill>
                  <a:srgbClr val="49A0AF"/>
                </a:solidFill>
              </a:rPr>
              <a:t>. . .</a:t>
            </a:r>
            <a:endParaRPr lang="fr-FR" sz="3200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0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7677"/>
          <a:stretch/>
        </p:blipFill>
        <p:spPr>
          <a:xfrm>
            <a:off x="2231911" y="1465211"/>
            <a:ext cx="4791040" cy="44301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471" y="180747"/>
            <a:ext cx="8531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Sauver des vies, augmenter la souffrance? </a:t>
            </a:r>
            <a:endParaRPr lang="fr-FR" sz="28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2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95" t="11394" r="14344" b="8606"/>
          <a:stretch/>
        </p:blipFill>
        <p:spPr>
          <a:xfrm>
            <a:off x="2577337" y="1110384"/>
            <a:ext cx="4307917" cy="4954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074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Préserver la </a:t>
            </a:r>
            <a:r>
              <a:rPr lang="fr-FR" sz="3600" b="1" dirty="0" smtClean="0">
                <a:solidFill>
                  <a:srgbClr val="49A0AF"/>
                </a:solidFill>
              </a:rPr>
              <a:t>nature malgré toute la souffrance?</a:t>
            </a:r>
            <a:endParaRPr lang="fr-FR" sz="28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0" y="180747"/>
            <a:ext cx="894862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Les animaux </a:t>
            </a:r>
            <a:r>
              <a:rPr lang="fr-FR" sz="4000" b="1" i="1" dirty="0" smtClean="0">
                <a:solidFill>
                  <a:srgbClr val="49A0AF"/>
                </a:solidFill>
              </a:rPr>
              <a:t>vs</a:t>
            </a:r>
            <a:r>
              <a:rPr lang="fr-FR" sz="4000" b="1" dirty="0" smtClean="0">
                <a:solidFill>
                  <a:srgbClr val="49A0AF"/>
                </a:solidFill>
              </a:rPr>
              <a:t> l’environnement</a:t>
            </a:r>
            <a:endParaRPr lang="fr-FR" sz="3200" b="1" dirty="0">
              <a:solidFill>
                <a:srgbClr val="49A0A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6" y="1824874"/>
            <a:ext cx="8630030" cy="224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9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0" y="180747"/>
            <a:ext cx="894862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Sensibiliser et travailler ensemble</a:t>
            </a:r>
            <a:endParaRPr lang="fr-FR" sz="3200" b="1" dirty="0">
              <a:solidFill>
                <a:srgbClr val="49A0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58" y="1241706"/>
            <a:ext cx="7410645" cy="498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0" y="180747"/>
            <a:ext cx="8948621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Coopération entre </a:t>
            </a:r>
            <a:r>
              <a:rPr lang="fr-FR" sz="4000" b="1" dirty="0" err="1" smtClean="0">
                <a:solidFill>
                  <a:srgbClr val="49A0AF"/>
                </a:solidFill>
              </a:rPr>
              <a:t>a</a:t>
            </a:r>
            <a:r>
              <a:rPr lang="fr-FR" sz="4000" b="1" dirty="0" err="1" smtClean="0">
                <a:solidFill>
                  <a:srgbClr val="49A0AF"/>
                </a:solidFill>
              </a:rPr>
              <a:t>nimalistes</a:t>
            </a:r>
            <a:r>
              <a:rPr lang="fr-FR" sz="4000" b="1" dirty="0" smtClean="0">
                <a:solidFill>
                  <a:srgbClr val="49A0AF"/>
                </a:solidFill>
              </a:rPr>
              <a:t> +</a:t>
            </a:r>
          </a:p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Extinction </a:t>
            </a:r>
            <a:r>
              <a:rPr lang="fr-FR" sz="4000" b="1" dirty="0" err="1" smtClean="0">
                <a:solidFill>
                  <a:srgbClr val="49A0AF"/>
                </a:solidFill>
              </a:rPr>
              <a:t>Rebellion</a:t>
            </a:r>
            <a:endParaRPr lang="fr-FR" sz="3200" b="1" dirty="0">
              <a:solidFill>
                <a:srgbClr val="49A0A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24" y="1659272"/>
            <a:ext cx="8384709" cy="38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2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655" y="180747"/>
            <a:ext cx="8882371" cy="946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400" b="1" dirty="0" smtClean="0">
                <a:solidFill>
                  <a:srgbClr val="49A0AF"/>
                </a:solidFill>
              </a:rPr>
              <a:t>Insister sur des droits</a:t>
            </a:r>
            <a:r>
              <a:rPr lang="fr-FR" sz="3400" b="1" dirty="0" smtClean="0">
                <a:solidFill>
                  <a:srgbClr val="49A0AF"/>
                </a:solidFill>
              </a:rPr>
              <a:t> absolus et la pureté, même si moins efficace?</a:t>
            </a:r>
            <a:endParaRPr lang="fr-FR" sz="3400" b="1" dirty="0">
              <a:solidFill>
                <a:srgbClr val="49A0A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76" y="1667648"/>
            <a:ext cx="3920500" cy="392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292" y="1578511"/>
            <a:ext cx="3263516" cy="48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6" y="1790699"/>
            <a:ext cx="8523230" cy="3652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80747"/>
            <a:ext cx="91440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L’intelligence artificielle – promesses et menaces</a:t>
            </a:r>
            <a:endParaRPr lang="fr-FR" sz="32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0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655" y="180747"/>
            <a:ext cx="8882371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300" b="1" dirty="0" smtClean="0">
                <a:solidFill>
                  <a:srgbClr val="49A0AF"/>
                </a:solidFill>
              </a:rPr>
              <a:t>Est-il toujours « illégitime » de tuer directement pour réduire les souffrances nettes?</a:t>
            </a:r>
            <a:endParaRPr lang="fr-FR" sz="3300" b="1" dirty="0">
              <a:solidFill>
                <a:srgbClr val="49A0A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13" y="1313081"/>
            <a:ext cx="7445637" cy="49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9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80747"/>
            <a:ext cx="9144000" cy="946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400" b="1" dirty="0" smtClean="0">
                <a:solidFill>
                  <a:srgbClr val="49A0AF"/>
                </a:solidFill>
              </a:rPr>
              <a:t>L’expérimentation animale est-elle toujours à interdire – m</a:t>
            </a:r>
            <a:r>
              <a:rPr lang="fr-FR" sz="3400" b="1" dirty="0" smtClean="0">
                <a:solidFill>
                  <a:srgbClr val="49A0AF"/>
                </a:solidFill>
              </a:rPr>
              <a:t>ême pour aider les animaux</a:t>
            </a:r>
            <a:r>
              <a:rPr lang="fr-FR" sz="3400" b="1" dirty="0" smtClean="0">
                <a:solidFill>
                  <a:srgbClr val="49A0AF"/>
                </a:solidFill>
              </a:rPr>
              <a:t>?</a:t>
            </a:r>
            <a:endParaRPr lang="fr-FR" sz="3400" b="1" dirty="0">
              <a:solidFill>
                <a:srgbClr val="49A0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15" y="1149305"/>
            <a:ext cx="3396724" cy="54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5902" y="180747"/>
            <a:ext cx="9348644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300" b="1" dirty="0" smtClean="0">
                <a:solidFill>
                  <a:srgbClr val="49A0AF"/>
                </a:solidFill>
              </a:rPr>
              <a:t>Échapper de notre « humanité » pour créer un meilleur monde: </a:t>
            </a:r>
            <a:r>
              <a:rPr lang="fr-FR" sz="3300" b="1" dirty="0">
                <a:solidFill>
                  <a:srgbClr val="49A0AF"/>
                </a:solidFill>
              </a:rPr>
              <a:t>E</a:t>
            </a:r>
            <a:r>
              <a:rPr lang="fr-FR" sz="3300" b="1" dirty="0" smtClean="0">
                <a:solidFill>
                  <a:srgbClr val="49A0AF"/>
                </a:solidFill>
              </a:rPr>
              <a:t>st-il possible? Est-il désirable?</a:t>
            </a:r>
            <a:endParaRPr lang="fr-FR" sz="3400" b="1" dirty="0">
              <a:solidFill>
                <a:srgbClr val="49A0A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44995"/>
            <a:ext cx="79883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4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5902" y="180747"/>
            <a:ext cx="93486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Le tango de l’éthique</a:t>
            </a:r>
            <a:endParaRPr lang="fr-FR" sz="4000" b="1" dirty="0">
              <a:solidFill>
                <a:srgbClr val="49A0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85" y="1333933"/>
            <a:ext cx="7612840" cy="480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3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0" y="180747"/>
            <a:ext cx="8948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Causes importantes de souffrance intense</a:t>
            </a:r>
            <a:endParaRPr lang="fr-FR" sz="2800" b="1" dirty="0">
              <a:solidFill>
                <a:srgbClr val="49A0A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161" y="984170"/>
            <a:ext cx="8506647" cy="5782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FF0000"/>
                </a:solidFill>
              </a:rPr>
              <a:t>Élevage industriel, pêche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FF0000"/>
                </a:solidFill>
              </a:rPr>
              <a:t>Souffrance des animaux </a:t>
            </a:r>
            <a:r>
              <a:rPr lang="fr-FR" sz="2800" dirty="0" smtClean="0">
                <a:solidFill>
                  <a:srgbClr val="FF0000"/>
                </a:solidFill>
              </a:rPr>
              <a:t>sauvages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49A0AF"/>
                </a:solidFill>
              </a:rPr>
              <a:t>Maladies + manque d’antidouleurs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49A0AF"/>
                </a:solidFill>
              </a:rPr>
              <a:t>Dépression majeure, maladies mentales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FontTx/>
              <a:buAutoNum type="arabicPeriod"/>
            </a:pPr>
            <a:r>
              <a:rPr lang="fr-FR" sz="2800" dirty="0" smtClean="0">
                <a:solidFill>
                  <a:srgbClr val="49A0AF"/>
                </a:solidFill>
              </a:rPr>
              <a:t>Viol, assauts physiques, </a:t>
            </a:r>
            <a:r>
              <a:rPr lang="fr-FR" sz="2800" dirty="0" smtClean="0">
                <a:solidFill>
                  <a:srgbClr val="FF0000"/>
                </a:solidFill>
              </a:rPr>
              <a:t>abus</a:t>
            </a:r>
            <a:r>
              <a:rPr lang="fr-FR" sz="2800" dirty="0" smtClean="0">
                <a:solidFill>
                  <a:srgbClr val="49A0AF"/>
                </a:solidFill>
              </a:rPr>
              <a:t> d’enfants et </a:t>
            </a:r>
            <a:r>
              <a:rPr lang="fr-FR" sz="2800" dirty="0" smtClean="0">
                <a:solidFill>
                  <a:srgbClr val="FF0000"/>
                </a:solidFill>
              </a:rPr>
              <a:t>d’animaux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49A0AF"/>
                </a:solidFill>
              </a:rPr>
              <a:t>Désastres naturels, famine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49A0AF"/>
                </a:solidFill>
              </a:rPr>
              <a:t>Guerre et conflit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49A0AF"/>
                </a:solidFill>
              </a:rPr>
              <a:t>Torture incl. </a:t>
            </a:r>
            <a:r>
              <a:rPr lang="fr-FR" sz="2800" dirty="0">
                <a:solidFill>
                  <a:srgbClr val="49A0AF"/>
                </a:solidFill>
              </a:rPr>
              <a:t>justice </a:t>
            </a:r>
            <a:r>
              <a:rPr lang="fr-FR" sz="2800" dirty="0" smtClean="0">
                <a:solidFill>
                  <a:srgbClr val="49A0AF"/>
                </a:solidFill>
              </a:rPr>
              <a:t>punitive, isolement cellulaire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49A0AF"/>
                </a:solidFill>
              </a:rPr>
              <a:t>Accidents incl</a:t>
            </a:r>
            <a:r>
              <a:rPr lang="fr-FR" sz="2800" dirty="0">
                <a:solidFill>
                  <a:srgbClr val="49A0AF"/>
                </a:solidFill>
              </a:rPr>
              <a:t>. brûlures </a:t>
            </a:r>
            <a:r>
              <a:rPr lang="fr-FR" sz="2800" dirty="0" smtClean="0">
                <a:solidFill>
                  <a:srgbClr val="49A0AF"/>
                </a:solidFill>
              </a:rPr>
              <a:t>graves</a:t>
            </a:r>
            <a:r>
              <a:rPr lang="fr-FR" sz="2800" dirty="0">
                <a:solidFill>
                  <a:srgbClr val="49A0AF"/>
                </a:solidFill>
              </a:rPr>
              <a:t>, morsures, </a:t>
            </a:r>
            <a:r>
              <a:rPr lang="fr-FR" sz="2800" dirty="0" smtClean="0">
                <a:solidFill>
                  <a:srgbClr val="49A0AF"/>
                </a:solidFill>
              </a:rPr>
              <a:t>piqûres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49A0AF"/>
                </a:solidFill>
              </a:rPr>
              <a:t>Pauvreté</a:t>
            </a:r>
            <a:r>
              <a:rPr lang="fr-FR" sz="2800" dirty="0">
                <a:solidFill>
                  <a:srgbClr val="49A0AF"/>
                </a:solidFill>
              </a:rPr>
              <a:t>, besoins fondamentaux non </a:t>
            </a:r>
            <a:r>
              <a:rPr lang="fr-FR" sz="2800" dirty="0" smtClean="0">
                <a:solidFill>
                  <a:srgbClr val="49A0AF"/>
                </a:solidFill>
              </a:rPr>
              <a:t>satisfaits, manque de liberté ou amour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2800" dirty="0" smtClean="0">
                <a:solidFill>
                  <a:srgbClr val="49A0AF"/>
                </a:solidFill>
              </a:rPr>
              <a:t>Non-biologique</a:t>
            </a:r>
          </a:p>
        </p:txBody>
      </p:sp>
    </p:spTree>
    <p:extLst>
      <p:ext uri="{BB962C8B-B14F-4D97-AF65-F5344CB8AC3E}">
        <p14:creationId xmlns:p14="http://schemas.microsoft.com/office/powerpoint/2010/main" val="349149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727"/>
            <a:ext cx="9144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4658" y="244561"/>
            <a:ext cx="9313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Comment p</a:t>
            </a:r>
            <a:r>
              <a:rPr lang="fr-FR" sz="3600" b="1" dirty="0" smtClean="0">
                <a:solidFill>
                  <a:srgbClr val="49A0AF"/>
                </a:solidFill>
              </a:rPr>
              <a:t>eut</a:t>
            </a:r>
            <a:r>
              <a:rPr lang="fr-FR" sz="3600" b="1" dirty="0" smtClean="0">
                <a:solidFill>
                  <a:srgbClr val="49A0AF"/>
                </a:solidFill>
              </a:rPr>
              <a:t>-on influencer le futur lointain?</a:t>
            </a:r>
            <a:endParaRPr lang="fr-FR" sz="36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0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0" y="180747"/>
            <a:ext cx="894862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800" b="1" dirty="0" smtClean="0">
                <a:solidFill>
                  <a:srgbClr val="49A0AF"/>
                </a:solidFill>
              </a:rPr>
              <a:t>Le besoin </a:t>
            </a:r>
            <a:r>
              <a:rPr lang="fr-FR" sz="3800" b="1" dirty="0" smtClean="0">
                <a:solidFill>
                  <a:srgbClr val="49A0AF"/>
                </a:solidFill>
              </a:rPr>
              <a:t>de projets créatifs et ambitieux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83" y="1175292"/>
            <a:ext cx="6945434" cy="5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7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0" y="180747"/>
            <a:ext cx="8948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Quelques constats </a:t>
            </a:r>
            <a:r>
              <a:rPr lang="fr-FR" sz="3600" b="1" dirty="0">
                <a:solidFill>
                  <a:srgbClr val="49A0AF"/>
                </a:solidFill>
              </a:rPr>
              <a:t>psychologiques </a:t>
            </a:r>
            <a:endParaRPr lang="fr-FR" sz="2800" b="1" dirty="0">
              <a:solidFill>
                <a:srgbClr val="49A0A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161" y="1305449"/>
            <a:ext cx="880238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000" dirty="0" smtClean="0">
                <a:solidFill>
                  <a:srgbClr val="49A0AF"/>
                </a:solidFill>
              </a:rPr>
              <a:t>Des </a:t>
            </a:r>
            <a:r>
              <a:rPr lang="fr-FR" sz="3000" dirty="0">
                <a:solidFill>
                  <a:srgbClr val="49A0AF"/>
                </a:solidFill>
              </a:rPr>
              <a:t>besoins </a:t>
            </a:r>
            <a:r>
              <a:rPr lang="fr-FR" sz="3000" dirty="0" smtClean="0">
                <a:solidFill>
                  <a:srgbClr val="49A0AF"/>
                </a:solidFill>
              </a:rPr>
              <a:t>à satisfaire (communication non-violente)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000" dirty="0" smtClean="0">
                <a:solidFill>
                  <a:srgbClr val="49A0AF"/>
                </a:solidFill>
              </a:rPr>
              <a:t>Se </a:t>
            </a:r>
            <a:r>
              <a:rPr lang="fr-FR" sz="3000" dirty="0">
                <a:solidFill>
                  <a:srgbClr val="49A0AF"/>
                </a:solidFill>
              </a:rPr>
              <a:t>sentir </a:t>
            </a:r>
            <a:r>
              <a:rPr lang="fr-FR" sz="3000" dirty="0" smtClean="0">
                <a:solidFill>
                  <a:srgbClr val="49A0AF"/>
                </a:solidFill>
              </a:rPr>
              <a:t>autonome</a:t>
            </a:r>
            <a:endParaRPr lang="fr-FR" sz="30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000" dirty="0" smtClean="0">
                <a:solidFill>
                  <a:srgbClr val="49A0AF"/>
                </a:solidFill>
              </a:rPr>
              <a:t>L’importance de l</a:t>
            </a:r>
            <a:r>
              <a:rPr lang="fr-FR" sz="3000" dirty="0" smtClean="0">
                <a:solidFill>
                  <a:srgbClr val="49A0AF"/>
                </a:solidFill>
              </a:rPr>
              <a:t>’</a:t>
            </a:r>
            <a:r>
              <a:rPr lang="fr-FR" sz="3000" dirty="0" smtClean="0">
                <a:solidFill>
                  <a:srgbClr val="49A0AF"/>
                </a:solidFill>
              </a:rPr>
              <a:t>attachement tribal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000" dirty="0" smtClean="0">
                <a:solidFill>
                  <a:srgbClr val="49A0AF"/>
                </a:solidFill>
              </a:rPr>
              <a:t>Tendance à </a:t>
            </a:r>
            <a:r>
              <a:rPr lang="fr-FR" sz="3000" dirty="0">
                <a:solidFill>
                  <a:srgbClr val="49A0AF"/>
                </a:solidFill>
              </a:rPr>
              <a:t>é</a:t>
            </a:r>
            <a:r>
              <a:rPr lang="fr-FR" sz="3000" dirty="0" smtClean="0">
                <a:solidFill>
                  <a:srgbClr val="49A0AF"/>
                </a:solidFill>
              </a:rPr>
              <a:t>couter </a:t>
            </a:r>
            <a:r>
              <a:rPr lang="fr-FR" sz="3000" dirty="0">
                <a:solidFill>
                  <a:srgbClr val="49A0AF"/>
                </a:solidFill>
              </a:rPr>
              <a:t>des gens qui sont comme </a:t>
            </a:r>
            <a:r>
              <a:rPr lang="fr-FR" sz="3000" dirty="0" smtClean="0">
                <a:solidFill>
                  <a:srgbClr val="49A0AF"/>
                </a:solidFill>
              </a:rPr>
              <a:t>nous</a:t>
            </a:r>
            <a:endParaRPr lang="fr-FR" sz="30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000" dirty="0" smtClean="0">
                <a:solidFill>
                  <a:srgbClr val="49A0AF"/>
                </a:solidFill>
              </a:rPr>
              <a:t>Les </a:t>
            </a:r>
            <a:r>
              <a:rPr lang="fr-FR" sz="3000" dirty="0">
                <a:solidFill>
                  <a:srgbClr val="49A0AF"/>
                </a:solidFill>
              </a:rPr>
              <a:t>gens </a:t>
            </a:r>
            <a:r>
              <a:rPr lang="fr-FR" sz="3000" dirty="0" smtClean="0">
                <a:solidFill>
                  <a:srgbClr val="49A0AF"/>
                </a:solidFill>
              </a:rPr>
              <a:t>respectent ceux en qui ils peuvent faire confiance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endParaRPr lang="fr-FR" sz="3000" dirty="0" smtClean="0">
              <a:solidFill>
                <a:srgbClr val="49A0AF"/>
              </a:solidFill>
            </a:endParaRP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fr-FR" sz="3000" dirty="0" smtClean="0">
                <a:solidFill>
                  <a:srgbClr val="49A0AF"/>
                </a:solidFill>
              </a:rPr>
              <a:t>Et: il </a:t>
            </a:r>
            <a:r>
              <a:rPr lang="fr-FR" sz="3000" dirty="0">
                <a:solidFill>
                  <a:srgbClr val="49A0AF"/>
                </a:solidFill>
              </a:rPr>
              <a:t>n'y a pas une </a:t>
            </a:r>
            <a:r>
              <a:rPr lang="fr-FR" sz="3000" dirty="0" smtClean="0">
                <a:solidFill>
                  <a:srgbClr val="49A0AF"/>
                </a:solidFill>
              </a:rPr>
              <a:t>seule bonne </a:t>
            </a:r>
            <a:r>
              <a:rPr lang="fr-FR" sz="3000" dirty="0">
                <a:solidFill>
                  <a:srgbClr val="49A0AF"/>
                </a:solidFill>
              </a:rPr>
              <a:t>approche </a:t>
            </a:r>
            <a:r>
              <a:rPr lang="fr-FR" sz="3000" dirty="0" smtClean="0">
                <a:solidFill>
                  <a:srgbClr val="49A0AF"/>
                </a:solidFill>
              </a:rPr>
              <a:t>à l’activisme.</a:t>
            </a:r>
            <a:endParaRPr lang="fr-FR" sz="30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endParaRPr lang="fr-FR" sz="3000" dirty="0" smtClean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8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0" y="180747"/>
            <a:ext cx="8948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600" b="1" dirty="0" smtClean="0">
                <a:solidFill>
                  <a:srgbClr val="49A0AF"/>
                </a:solidFill>
              </a:rPr>
              <a:t>Règles clés pour une éthique intégrale </a:t>
            </a:r>
            <a:endParaRPr lang="fr-FR" sz="2800" b="1" dirty="0">
              <a:solidFill>
                <a:srgbClr val="49A0A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161" y="1305449"/>
            <a:ext cx="8506647" cy="4971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 smtClean="0">
                <a:solidFill>
                  <a:srgbClr val="49A0AF"/>
                </a:solidFill>
              </a:rPr>
              <a:t>L'éthique </a:t>
            </a:r>
            <a:r>
              <a:rPr lang="fr-FR" sz="3200" dirty="0">
                <a:solidFill>
                  <a:srgbClr val="49A0AF"/>
                </a:solidFill>
              </a:rPr>
              <a:t>de la "</a:t>
            </a:r>
            <a:r>
              <a:rPr lang="fr-FR" sz="3200" u="sng" dirty="0">
                <a:solidFill>
                  <a:srgbClr val="49A0AF"/>
                </a:solidFill>
              </a:rPr>
              <a:t>réciprocité</a:t>
            </a:r>
            <a:r>
              <a:rPr lang="fr-FR" sz="3200" dirty="0">
                <a:solidFill>
                  <a:srgbClr val="49A0AF"/>
                </a:solidFill>
              </a:rPr>
              <a:t>" (Règle d'or</a:t>
            </a:r>
            <a:r>
              <a:rPr lang="fr-FR" sz="3200" dirty="0" smtClean="0">
                <a:solidFill>
                  <a:srgbClr val="49A0AF"/>
                </a:solidFill>
              </a:rPr>
              <a:t>)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FontTx/>
              <a:buAutoNum type="arabicPeriod"/>
            </a:pPr>
            <a:r>
              <a:rPr lang="fr-FR" sz="3200" dirty="0">
                <a:solidFill>
                  <a:srgbClr val="49A0AF"/>
                </a:solidFill>
              </a:rPr>
              <a:t>Inclure tous les </a:t>
            </a:r>
            <a:r>
              <a:rPr lang="fr-FR" sz="3200" u="sng" dirty="0">
                <a:solidFill>
                  <a:srgbClr val="49A0AF"/>
                </a:solidFill>
              </a:rPr>
              <a:t>êtres sensibles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 smtClean="0">
                <a:solidFill>
                  <a:srgbClr val="49A0AF"/>
                </a:solidFill>
              </a:rPr>
              <a:t>Mettre </a:t>
            </a:r>
            <a:r>
              <a:rPr lang="fr-FR" sz="3200" dirty="0">
                <a:solidFill>
                  <a:srgbClr val="49A0AF"/>
                </a:solidFill>
              </a:rPr>
              <a:t>l'accent sur la plus haute </a:t>
            </a:r>
            <a:r>
              <a:rPr lang="fr-FR" sz="3200" u="sng" dirty="0" smtClean="0">
                <a:solidFill>
                  <a:srgbClr val="49A0AF"/>
                </a:solidFill>
              </a:rPr>
              <a:t>urgence</a:t>
            </a:r>
            <a:r>
              <a:rPr lang="fr-FR" sz="3200" dirty="0" smtClean="0">
                <a:solidFill>
                  <a:srgbClr val="49A0AF"/>
                </a:solidFill>
              </a:rPr>
              <a:t> (souffrances intenses) -&gt; objectif zéro</a:t>
            </a:r>
          </a:p>
          <a:p>
            <a:pPr lvl="1">
              <a:lnSpc>
                <a:spcPct val="80000"/>
              </a:lnSpc>
              <a:spcAft>
                <a:spcPts val="1200"/>
              </a:spcAft>
            </a:pPr>
            <a:r>
              <a:rPr lang="fr-FR" sz="3200" i="1" dirty="0" smtClean="0">
                <a:solidFill>
                  <a:srgbClr val="49A0AF"/>
                </a:solidFill>
              </a:rPr>
              <a:t>Réduire autant que possible le risque que de mauvaises choses arrivent à qui que ce soit</a:t>
            </a: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r>
              <a:rPr lang="fr-FR" sz="3200" dirty="0" smtClean="0">
                <a:solidFill>
                  <a:srgbClr val="49A0AF"/>
                </a:solidFill>
              </a:rPr>
              <a:t>Répondre </a:t>
            </a:r>
            <a:r>
              <a:rPr lang="fr-FR" sz="3200" dirty="0">
                <a:solidFill>
                  <a:srgbClr val="49A0AF"/>
                </a:solidFill>
              </a:rPr>
              <a:t>aux besoins fondamentaux de tous les êtres </a:t>
            </a:r>
            <a:r>
              <a:rPr lang="fr-FR" sz="3200" dirty="0" smtClean="0">
                <a:solidFill>
                  <a:srgbClr val="49A0AF"/>
                </a:solidFill>
              </a:rPr>
              <a:t>humains = réduire la résistance</a:t>
            </a:r>
            <a:endParaRPr lang="fr-FR" sz="32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endParaRPr lang="fr-FR" sz="3200" dirty="0">
              <a:solidFill>
                <a:srgbClr val="49A0AF"/>
              </a:solidFill>
            </a:endParaRPr>
          </a:p>
          <a:p>
            <a:pPr marL="514350" indent="-514350">
              <a:lnSpc>
                <a:spcPct val="80000"/>
              </a:lnSpc>
              <a:spcAft>
                <a:spcPts val="1200"/>
              </a:spcAft>
              <a:buAutoNum type="arabicPeriod"/>
            </a:pPr>
            <a:endParaRPr lang="fr-FR" sz="3200" dirty="0" smtClean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6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89" y="1557762"/>
            <a:ext cx="7356436" cy="33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80747"/>
            <a:ext cx="91440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Effondrement de la civilisation</a:t>
            </a:r>
            <a:endParaRPr lang="fr-FR" sz="3200" b="1" dirty="0">
              <a:solidFill>
                <a:srgbClr val="49A0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03" y="1426066"/>
            <a:ext cx="8501376" cy="477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80747"/>
            <a:ext cx="91440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Biais cognitifs</a:t>
            </a:r>
            <a:endParaRPr lang="fr-FR" sz="3200" b="1" dirty="0">
              <a:solidFill>
                <a:srgbClr val="49A0A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121550"/>
            <a:ext cx="6460490" cy="516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9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897466" y="1056546"/>
            <a:ext cx="7382933" cy="55180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02" y="244561"/>
            <a:ext cx="807719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Sortir du </a:t>
            </a:r>
            <a:r>
              <a:rPr lang="fr-FR" sz="4000" b="1" dirty="0" smtClean="0">
                <a:solidFill>
                  <a:srgbClr val="49A0AF"/>
                </a:solidFill>
              </a:rPr>
              <a:t>langage de “devoir”</a:t>
            </a:r>
            <a:endParaRPr lang="fr-FR" sz="32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0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6" y="1557867"/>
            <a:ext cx="6502400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887" y="244561"/>
            <a:ext cx="7720303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err="1" smtClean="0">
                <a:solidFill>
                  <a:srgbClr val="49A0AF"/>
                </a:solidFill>
              </a:rPr>
              <a:t>Sentience</a:t>
            </a:r>
            <a:r>
              <a:rPr lang="fr-FR" sz="4000" b="1" dirty="0" smtClean="0">
                <a:solidFill>
                  <a:srgbClr val="49A0AF"/>
                </a:solidFill>
              </a:rPr>
              <a:t> – l’expérience subjective – est au </a:t>
            </a:r>
            <a:r>
              <a:rPr lang="fr-FR" sz="4000" b="1" dirty="0" err="1" smtClean="0">
                <a:solidFill>
                  <a:srgbClr val="49A0AF"/>
                </a:solidFill>
              </a:rPr>
              <a:t>coeur</a:t>
            </a:r>
            <a:r>
              <a:rPr lang="fr-FR" sz="4000" b="1" dirty="0" smtClean="0">
                <a:solidFill>
                  <a:srgbClr val="49A0AF"/>
                </a:solidFill>
              </a:rPr>
              <a:t> de ce qui compte</a:t>
            </a:r>
            <a:endParaRPr lang="fr-FR" sz="32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9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76" t="12577" r="28245" b="11459"/>
          <a:stretch/>
        </p:blipFill>
        <p:spPr>
          <a:xfrm>
            <a:off x="537284" y="1751767"/>
            <a:ext cx="4021488" cy="3907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48" t="12577" r="28122" b="11459"/>
          <a:stretch/>
        </p:blipFill>
        <p:spPr>
          <a:xfrm>
            <a:off x="4771882" y="1751767"/>
            <a:ext cx="3943810" cy="3907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964" t="9719" r="9545" b="9795"/>
          <a:stretch/>
        </p:blipFill>
        <p:spPr>
          <a:xfrm>
            <a:off x="4689018" y="1600061"/>
            <a:ext cx="4091797" cy="4091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600" y="244561"/>
            <a:ext cx="8398933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4000" b="1" dirty="0" smtClean="0">
                <a:solidFill>
                  <a:srgbClr val="49A0AF"/>
                </a:solidFill>
              </a:rPr>
              <a:t>La </a:t>
            </a:r>
            <a:r>
              <a:rPr lang="fr-FR" sz="4000" b="1" dirty="0" smtClean="0">
                <a:solidFill>
                  <a:srgbClr val="49A0AF"/>
                </a:solidFill>
              </a:rPr>
              <a:t>vie non-consciente n’a pas d’importance en soi</a:t>
            </a:r>
            <a:endParaRPr lang="fr-FR" sz="3200" b="1" dirty="0">
              <a:solidFill>
                <a:srgbClr val="49A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33439</TotalTime>
  <Words>715</Words>
  <Application>Microsoft Macintosh PowerPoint</Application>
  <PresentationFormat>On-screen Show (4:3)</PresentationFormat>
  <Paragraphs>129</Paragraphs>
  <Slides>49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Leighton</dc:creator>
  <cp:lastModifiedBy>Jonathan Leighton</cp:lastModifiedBy>
  <cp:revision>286</cp:revision>
  <dcterms:created xsi:type="dcterms:W3CDTF">2016-11-17T15:54:31Z</dcterms:created>
  <dcterms:modified xsi:type="dcterms:W3CDTF">2019-07-10T10:42:39Z</dcterms:modified>
</cp:coreProperties>
</file>