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
<Relationships xmlns="http://schemas.openxmlformats.org/package/2006/relationships">
	<Relationship Id="rId3" Type="http://schemas.openxmlformats.org/officeDocument/2006/relationships/printerSettings" Target="printerSettings/printerSettings1.bin"/>
	<Relationship Id="rId4" Type="http://schemas.openxmlformats.org/officeDocument/2006/relationships/presProps" Target="presProps.xml"/>
	<Relationship Id="rId5" Type="http://schemas.openxmlformats.org/officeDocument/2006/relationships/viewProps" Target="viewProps.xml"/>
	<Relationship Id="rId6" Type="http://schemas.openxmlformats.org/officeDocument/2006/relationships/theme" Target="theme/theme1.xml"/>
	<Relationship Id="rId7" Type="http://schemas.openxmlformats.org/officeDocument/2006/relationships/tableStyles" Target="tableStyles.xml"/>
	<Relationship Id="rId1" Type="http://schemas.openxmlformats.org/officeDocument/2006/relationships/slideMaster" Target="slideMasters/slideMaster1.xml"/>
	<Relationship Id="rId8" Type="http://schemas.openxmlformats.org/officeDocument/2006/relationships/slide" Target="slides/slide1.xml"/>
	<Relationship Id="rId9" Type="http://schemas.openxmlformats.org/officeDocument/2006/relationships/slide" Target="slides/slide2.xml"/>
	<Relationship Id="rId10" Type="http://schemas.openxmlformats.org/officeDocument/2006/relationships/slide" Target="slides/slide3.xml"/>
	<Relationship Id="rId11" Type="http://schemas.openxmlformats.org/officeDocument/2006/relationships/slide" Target="slides/slide4.xml"/>
	<Relationship Id="rId12" Type="http://schemas.openxmlformats.org/officeDocument/2006/relationships/slide" Target="slides/slide5.xml"/>
	<Relationship Id="rId13" Type="http://schemas.openxmlformats.org/officeDocument/2006/relationships/slide" Target="slides/slide6.xml"/>
	<Relationship Id="rId14" Type="http://schemas.openxmlformats.org/officeDocument/2006/relationships/slide" Target="slides/slide7.xml"/>
	<Relationship Id="rId15" Type="http://schemas.openxmlformats.org/officeDocument/2006/relationships/slide" Target="slides/slide8.xml"/>
	<Relationship Id="rId16" Type="http://schemas.openxmlformats.org/officeDocument/2006/relationships/slide" Target="slides/slide9.xml"/>
	<Relationship Id="rId17" Type="http://schemas.openxmlformats.org/officeDocument/2006/relationships/slide" Target="slides/slide10.xml"/>
	<Relationship Id="rId18" Type="http://schemas.openxmlformats.org/officeDocument/2006/relationships/slide" Target="slides/slide11.xml"/>
	<Relationship Id="rId19" Type="http://schemas.openxmlformats.org/officeDocument/2006/relationships/slide" Target="slides/slide12.xml"/>
	<Relationship Id="rId20" Type="http://schemas.openxmlformats.org/officeDocument/2006/relationships/slide" Target="slides/slide13.xml"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image.jpeg"/>
</Relationships>
</file>

<file path=ppt/slides/_rels/slide10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0image.jpeg"/>
</Relationships>
</file>

<file path=ppt/slides/_rels/slide11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1image.jpeg"/>
</Relationships>
</file>

<file path=ppt/slides/_rels/slide12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2image.jpeg"/>
</Relationships>
</file>

<file path=ppt/slides/_rels/slide13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3image.jpeg"/>
</Relationships>
</file>

<file path=ppt/slides/_rels/slide2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2image.jpeg"/>
</Relationships>
</file>

<file path=ppt/slides/_rels/slide3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3image.jpeg"/>
</Relationships>
</file>

<file path=ppt/slides/_rels/slide4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4image.jpeg"/>
</Relationships>
</file>

<file path=ppt/slides/_rels/slide5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5image.jpeg"/>
</Relationships>
</file>

<file path=ppt/slides/_rels/slide6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6image.jpeg"/>
</Relationships>
</file>

<file path=ppt/slides/_rels/slide7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7image.jpeg"/>
</Relationships>
</file>

<file path=ppt/slides/_rels/slide8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8image.jpeg"/>
</Relationships>
</file>

<file path=ppt/slides/_rels/slide9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9image.jpeg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 1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3258820" y="2839610"/>
            <a:ext cx="5632956" cy="7315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Faut-il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accorder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aux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animaux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non</a:t>
            </a:r>
            <a:r>
              <a:rPr lang="en-US" altLang="zh-CN" sz="2400" spc="-1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humains</a:t>
            </a:r>
          </a:p>
          <a:p>
            <a:pPr marL="0" indent="365759">
              <a:lnSpc>
                <a:spcPct val="1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une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personnalité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juridique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au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rabais</a:t>
            </a:r>
            <a:r>
              <a:rPr lang="en-US" altLang="zh-CN" sz="2400" spc="-64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5335270" y="2886739"/>
            <a:ext cx="1675734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-5" b="1" dirty="0">
                <a:solidFill>
                  <a:srgbClr val="000000"/>
                </a:solidFill>
                <a:latin typeface="Times New Roman"/>
                <a:ea typeface="Times New Roman"/>
              </a:rPr>
              <a:t>Ma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position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1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4691379" y="2926109"/>
            <a:ext cx="2959764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Le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débat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doit</a:t>
            </a:r>
            <a:r>
              <a:rPr lang="en-US" altLang="zh-CN" sz="2400" spc="-44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s'ouvrir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3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4536440" y="2961669"/>
            <a:ext cx="3270448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Merci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de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votre</a:t>
            </a:r>
            <a:r>
              <a:rPr lang="en-US" altLang="zh-CN" sz="2400" spc="-12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attention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717800" y="2800240"/>
            <a:ext cx="6813142" cy="10927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La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personnalité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juridique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des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animaux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non</a:t>
            </a:r>
            <a:r>
              <a:rPr lang="en-US" altLang="zh-CN" sz="2400" spc="-8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humains</a:t>
            </a:r>
          </a:p>
          <a:p>
            <a:pPr marL="0" indent="1741170">
              <a:lnSpc>
                <a:spcPct val="9875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est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un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enjeu</a:t>
            </a:r>
            <a:r>
              <a:rPr lang="en-US" altLang="zh-CN" sz="2400" spc="-5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international</a:t>
            </a:r>
          </a:p>
          <a:p>
            <a:pPr marL="0" indent="1995170">
              <a:lnSpc>
                <a:spcPct val="1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Et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bientôt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en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France</a:t>
            </a:r>
            <a:r>
              <a:rPr lang="en-US" altLang="zh-CN" sz="2400" spc="-4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419009" y="1513339"/>
            <a:ext cx="9116661" cy="40120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12749">
              <a:lnSpc>
                <a:spcPct val="100000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«</a:t>
            </a:r>
            <a:r>
              <a:rPr lang="en-US" altLang="zh-CN" sz="1800" spc="-1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Il</a:t>
            </a:r>
            <a:r>
              <a:rPr lang="en-US" altLang="zh-CN" sz="1800" spc="-1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y</a:t>
            </a:r>
            <a:r>
              <a:rPr lang="en-US" altLang="zh-CN" sz="1800" spc="-1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aura</a:t>
            </a:r>
            <a:r>
              <a:rPr lang="en-US" altLang="zh-CN" sz="1800" spc="-1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toujours</a:t>
            </a:r>
            <a:r>
              <a:rPr lang="en-US" altLang="zh-CN" sz="1800" spc="-1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la</a:t>
            </a:r>
            <a:r>
              <a:rPr lang="en-US" altLang="zh-CN" sz="1800" spc="-1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distinction</a:t>
            </a:r>
            <a:r>
              <a:rPr lang="en-US" altLang="zh-CN" sz="1800" spc="-1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par</a:t>
            </a:r>
            <a:r>
              <a:rPr lang="en-US" altLang="zh-CN" sz="1800" spc="-1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catégories</a:t>
            </a:r>
            <a:r>
              <a:rPr lang="en-US" altLang="zh-CN" sz="1800" spc="-1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entre</a:t>
            </a:r>
            <a:r>
              <a:rPr lang="en-US" altLang="zh-CN" sz="1800" spc="-1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animaux</a:t>
            </a:r>
            <a:r>
              <a:rPr lang="en-US" altLang="zh-CN" sz="1800" spc="-1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de</a:t>
            </a:r>
            <a:r>
              <a:rPr lang="en-US" altLang="zh-CN" sz="1800" spc="-1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rente,</a:t>
            </a:r>
            <a:r>
              <a:rPr lang="en-US" altLang="zh-CN" sz="1800" spc="-1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d’élevage</a:t>
            </a:r>
            <a:r>
              <a:rPr lang="en-US" altLang="zh-CN" sz="1800" spc="-1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ou</a:t>
            </a:r>
          </a:p>
          <a:p>
            <a:pPr marL="0">
              <a:lnSpc>
                <a:spcPct val="99166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domestique.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Le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fait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de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donner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une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personnalité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juridique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à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l’animal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ne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veut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pas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dire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qu’on</a:t>
            </a:r>
            <a:r>
              <a:rPr lang="en-US" altLang="zh-CN" sz="1800" spc="-139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ne</a:t>
            </a:r>
          </a:p>
          <a:p>
            <a:pPr marL="0" indent="69850">
              <a:lnSpc>
                <a:spcPct val="95833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va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plus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tuer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les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animaux.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Je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répète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que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la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personne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physique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humaine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n’a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rien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à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voir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avec</a:t>
            </a:r>
            <a:r>
              <a:rPr lang="en-US" altLang="zh-CN" sz="1800" spc="-139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la</a:t>
            </a:r>
          </a:p>
          <a:p>
            <a:pPr marL="0" indent="2862580">
              <a:lnSpc>
                <a:spcPct val="100000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personne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physique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non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humaine.</a:t>
            </a:r>
            <a:r>
              <a:rPr lang="en-US" altLang="zh-CN" sz="1800" spc="-3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»</a:t>
            </a:r>
          </a:p>
          <a:p>
            <a:pPr marL="0" indent="157480">
              <a:lnSpc>
                <a:spcPct val="100000"/>
              </a:lnSpc>
              <a:spcBef>
                <a:spcPts val="350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Olivier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Falorni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in</a:t>
            </a:r>
            <a:r>
              <a:rPr lang="en-US" altLang="zh-CN"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L.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Bourrianne,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«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Le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député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Falorni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veut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donner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une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personnalité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juridique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aux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animaux</a:t>
            </a:r>
            <a:r>
              <a:rPr lang="en-US" altLang="zh-CN" sz="1600" spc="-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»,</a:t>
            </a:r>
          </a:p>
          <a:p>
            <a:pPr marL="0" indent="2451098">
              <a:lnSpc>
                <a:spcPct val="100000"/>
              </a:lnSpc>
            </a:pPr>
            <a:r>
              <a:rPr lang="en-US" altLang="zh-CN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Sudouest.fr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16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le</a:t>
            </a:r>
            <a:r>
              <a:rPr lang="en-US" altLang="zh-CN" sz="16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15/09/2018</a:t>
            </a:r>
            <a:r>
              <a:rPr lang="en-US" altLang="zh-CN" sz="160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(consulté</a:t>
            </a:r>
            <a:r>
              <a:rPr lang="en-US" altLang="zh-CN" sz="16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le</a:t>
            </a:r>
            <a:r>
              <a:rPr lang="en-US" altLang="zh-CN" sz="16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10/07/2019).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00"/>
              </a:lnSpc>
            </a:pPr>
            <a:endParaRPr lang="en-US" dirty="0" smtClean="0"/>
          </a:p>
          <a:p>
            <a:pPr marL="0" indent="27938">
              <a:lnSpc>
                <a:spcPct val="100000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«</a:t>
            </a:r>
            <a:r>
              <a:rPr lang="en-US" altLang="zh-CN" sz="1800" spc="-1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Dans</a:t>
            </a:r>
            <a:r>
              <a:rPr lang="en-US" altLang="zh-CN" sz="1800" spc="-1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une</a:t>
            </a:r>
            <a:r>
              <a:rPr lang="en-US" altLang="zh-CN" sz="1800" spc="-1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nécessité</a:t>
            </a:r>
            <a:r>
              <a:rPr lang="en-US" altLang="zh-CN" sz="1800" spc="-1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de</a:t>
            </a:r>
            <a:r>
              <a:rPr lang="en-US" altLang="zh-CN" sz="1800" spc="-1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logique</a:t>
            </a:r>
            <a:r>
              <a:rPr lang="en-US" altLang="zh-CN" sz="1800" spc="-1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juridique</a:t>
            </a:r>
            <a:r>
              <a:rPr lang="en-US" altLang="zh-CN" sz="1800" spc="-1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et</a:t>
            </a:r>
            <a:r>
              <a:rPr lang="en-US" altLang="zh-CN" sz="1800" spc="-1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si</a:t>
            </a:r>
            <a:r>
              <a:rPr lang="en-US" altLang="zh-CN" sz="1800" spc="-1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nous</a:t>
            </a:r>
            <a:r>
              <a:rPr lang="en-US" altLang="zh-CN" sz="1800" spc="-1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souhaitons</a:t>
            </a:r>
            <a:r>
              <a:rPr lang="en-US" altLang="zh-CN" sz="1800" spc="-1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continuer</a:t>
            </a:r>
            <a:r>
              <a:rPr lang="en-US" altLang="zh-CN" sz="1800" spc="-1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à</a:t>
            </a:r>
            <a:r>
              <a:rPr lang="en-US" altLang="zh-CN" sz="1800" spc="-1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faire</a:t>
            </a:r>
            <a:r>
              <a:rPr lang="en-US" altLang="zh-CN" sz="1800" spc="-1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progresser</a:t>
            </a:r>
            <a:r>
              <a:rPr lang="en-US" altLang="zh-CN" sz="1800" spc="-2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le</a:t>
            </a:r>
          </a:p>
          <a:p>
            <a:pPr marL="0" indent="179068">
              <a:lnSpc>
                <a:spcPct val="99166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droit</a:t>
            </a:r>
            <a:r>
              <a:rPr lang="en-US" altLang="zh-CN" sz="1800" spc="-1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des</a:t>
            </a:r>
            <a:r>
              <a:rPr lang="en-US" altLang="zh-CN" sz="1800" spc="-1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animaux,</a:t>
            </a:r>
            <a:r>
              <a:rPr lang="en-US" altLang="zh-CN" sz="1800" spc="-1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il</a:t>
            </a:r>
            <a:r>
              <a:rPr lang="en-US" altLang="zh-CN" sz="1800" spc="-1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est</a:t>
            </a:r>
            <a:r>
              <a:rPr lang="en-US" altLang="zh-CN" sz="1800" spc="-1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nécessaire</a:t>
            </a:r>
            <a:r>
              <a:rPr lang="en-US" altLang="zh-CN" sz="1800" spc="-1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aujourd’hui</a:t>
            </a:r>
            <a:r>
              <a:rPr lang="en-US" altLang="zh-CN" sz="1800" spc="-1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de</a:t>
            </a:r>
            <a:r>
              <a:rPr lang="en-US" altLang="zh-CN" sz="1800" spc="-1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reconnaître</a:t>
            </a:r>
            <a:r>
              <a:rPr lang="en-US" altLang="zh-CN" sz="1800" spc="-1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à</a:t>
            </a:r>
            <a:r>
              <a:rPr lang="en-US" altLang="zh-CN" sz="1800" spc="-1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l’animal,</a:t>
            </a:r>
            <a:r>
              <a:rPr lang="en-US" altLang="zh-CN" sz="1800" spc="-1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et</a:t>
            </a:r>
            <a:r>
              <a:rPr lang="en-US" altLang="zh-CN" sz="1800" spc="-1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notamment</a:t>
            </a:r>
            <a:r>
              <a:rPr lang="en-US" altLang="zh-CN" sz="1800" spc="-2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à</a:t>
            </a:r>
          </a:p>
          <a:p>
            <a:pPr marL="0" indent="433068">
              <a:lnSpc>
                <a:spcPct val="95833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l’animal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de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compagnie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et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aux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grands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singes,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la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personnalité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juridique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avec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des</a:t>
            </a:r>
            <a:r>
              <a:rPr lang="en-US" altLang="zh-CN" sz="1800" spc="-104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droits</a:t>
            </a:r>
          </a:p>
          <a:p>
            <a:pPr marL="0" indent="3736338">
              <a:lnSpc>
                <a:spcPct val="100000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fondamentaux.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-15" b="1" dirty="0">
                <a:solidFill>
                  <a:srgbClr val="000000"/>
                </a:solidFill>
                <a:latin typeface="Times New Roman"/>
                <a:ea typeface="Times New Roman"/>
              </a:rPr>
              <a:t>»</a:t>
            </a:r>
          </a:p>
          <a:p>
            <a:pPr>
              <a:lnSpc>
                <a:spcPts val="425"/>
              </a:lnSpc>
            </a:pPr>
            <a:endParaRPr lang="en-US" dirty="0" smtClean="0"/>
          </a:p>
          <a:p>
            <a:pPr marL="0" indent="1441449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«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Pour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la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reconnaissance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de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la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personnalité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juridique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de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l’animal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»,</a:t>
            </a:r>
            <a:r>
              <a:rPr lang="en-US" altLang="zh-CN" sz="160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pétition.</a:t>
            </a:r>
          </a:p>
          <a:p>
            <a:pPr>
              <a:lnSpc>
                <a:spcPts val="515"/>
              </a:lnSpc>
            </a:pPr>
            <a:endParaRPr lang="en-US" dirty="0" smtClean="0"/>
          </a:p>
          <a:p>
            <a:pPr marL="0" indent="722629">
              <a:lnSpc>
                <a:spcPct val="100000"/>
              </a:lnSpc>
            </a:pPr>
            <a:r>
              <a:rPr lang="en-US" altLang="zh-CN" sz="1600" spc="-5" dirty="0">
                <a:solidFill>
                  <a:srgbClr val="00007e"/>
                </a:solidFill>
                <a:latin typeface="Times New Roman"/>
                <a:ea typeface="Times New Roman"/>
              </a:rPr>
              <a:t>https://www.30millionsdamis.fr/uploa</a:t>
            </a:r>
            <a:r>
              <a:rPr lang="en-US" altLang="zh-CN" sz="1600" dirty="0">
                <a:solidFill>
                  <a:srgbClr val="00007e"/>
                </a:solidFill>
                <a:latin typeface="Times New Roman"/>
                <a:ea typeface="Times New Roman"/>
              </a:rPr>
              <a:t>ds/tx_ameos30mpetition/petition-perso-juridique-ok.pdf</a:t>
            </a:r>
          </a:p>
          <a:p>
            <a:pPr>
              <a:lnSpc>
                <a:spcPts val="515"/>
              </a:lnSpc>
            </a:pPr>
            <a:endParaRPr lang="en-US" dirty="0" smtClean="0"/>
          </a:p>
          <a:p>
            <a:pPr marL="0" indent="3562349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(consulté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le</a:t>
            </a:r>
            <a:r>
              <a:rPr lang="en-US" altLang="zh-CN" sz="16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10/07/2019)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585209" y="2755371"/>
            <a:ext cx="5030976" cy="7315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Enjeux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symboliques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et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enjeux</a:t>
            </a:r>
            <a:r>
              <a:rPr lang="en-US" altLang="zh-CN" sz="2400" spc="-1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concrets</a:t>
            </a:r>
          </a:p>
          <a:p>
            <a:pPr marL="0" indent="162559">
              <a:lnSpc>
                <a:spcPct val="1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La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question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de</a:t>
            </a:r>
            <a:r>
              <a:rPr lang="en-US" altLang="zh-CN" sz="2400" spc="-6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l'anthopomorphisme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124710" y="2703720"/>
            <a:ext cx="7902854" cy="14432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La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question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de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la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personnification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des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animaux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non</a:t>
            </a:r>
            <a:r>
              <a:rPr lang="en-US" altLang="zh-CN" sz="2400" spc="-4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humains</a:t>
            </a:r>
          </a:p>
          <a:p>
            <a:pPr marL="0" indent="1118870">
              <a:lnSpc>
                <a:spcPct val="9875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n'est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généralement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pas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présentée</a:t>
            </a:r>
            <a:r>
              <a:rPr lang="en-US" altLang="zh-CN" sz="2400" spc="-11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clairement</a:t>
            </a:r>
          </a:p>
          <a:p>
            <a:pPr marL="0" indent="843280">
              <a:lnSpc>
                <a:spcPct val="95833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Il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n'y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pas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une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seule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forme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de</a:t>
            </a:r>
            <a:r>
              <a:rPr lang="en-US" altLang="zh-CN" sz="2400" spc="-7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personnification,</a:t>
            </a:r>
          </a:p>
          <a:p>
            <a:pPr marL="0" indent="2146300">
              <a:lnSpc>
                <a:spcPct val="1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quatre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formes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sont</a:t>
            </a:r>
            <a:r>
              <a:rPr lang="en-US" altLang="zh-CN" sz="2400" spc="-1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possibles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3407409" y="2800240"/>
            <a:ext cx="5411575" cy="10927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270000">
              <a:lnSpc>
                <a:spcPct val="1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Critère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de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la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dignité</a:t>
            </a:r>
            <a:r>
              <a:rPr lang="en-US" altLang="zh-CN" sz="2400" spc="-8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</a:p>
          <a:p>
            <a:pPr marL="0" indent="502920">
              <a:lnSpc>
                <a:spcPct val="98750"/>
              </a:lnSpc>
            </a:pPr>
            <a:r>
              <a:rPr lang="en-US" altLang="zh-CN" sz="2400" spc="-5" b="1" dirty="0">
                <a:solidFill>
                  <a:srgbClr val="000000"/>
                </a:solidFill>
                <a:latin typeface="Times New Roman"/>
                <a:ea typeface="Times New Roman"/>
              </a:rPr>
              <a:t>personnalité</a:t>
            </a:r>
            <a:r>
              <a:rPr lang="en-US" altLang="zh-CN" sz="2400" spc="-3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anthropomorphique</a:t>
            </a:r>
          </a:p>
          <a:p>
            <a:pPr marL="0">
              <a:lnSpc>
                <a:spcPct val="1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et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personnalité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quasi</a:t>
            </a:r>
            <a:r>
              <a:rPr lang="en-US" altLang="zh-CN" sz="2400" spc="-114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anthropomorphique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3153410" y="2828180"/>
            <a:ext cx="5842916" cy="10927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Critère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des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obligations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morales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sans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dignité</a:t>
            </a:r>
            <a:r>
              <a:rPr lang="en-US" altLang="zh-CN" sz="2400" spc="-11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</a:p>
          <a:p>
            <a:pPr marL="0" indent="1440180">
              <a:lnSpc>
                <a:spcPct val="9875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personnalité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5" b="1" dirty="0">
                <a:solidFill>
                  <a:srgbClr val="000000"/>
                </a:solidFill>
                <a:latin typeface="Times New Roman"/>
                <a:ea typeface="Times New Roman"/>
              </a:rPr>
              <a:t>technique</a:t>
            </a:r>
          </a:p>
          <a:p>
            <a:pPr marL="0" indent="937260">
              <a:lnSpc>
                <a:spcPct val="1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et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personnalité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quasi</a:t>
            </a:r>
            <a:r>
              <a:rPr lang="en-US" altLang="zh-CN" sz="2400" spc="-6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technique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600960" y="2805320"/>
            <a:ext cx="7024625" cy="7315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760729">
              <a:lnSpc>
                <a:spcPct val="1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Quel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type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de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personnalité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faut-il</a:t>
            </a:r>
            <a:r>
              <a:rPr lang="en-US" altLang="zh-CN" sz="2400" spc="-64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accorder</a:t>
            </a:r>
          </a:p>
          <a:p>
            <a:pPr marL="0">
              <a:lnSpc>
                <a:spcPct val="1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aux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animaux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non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humains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ou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ne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pas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leur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accorder</a:t>
            </a:r>
            <a:r>
              <a:rPr lang="en-US" altLang="zh-CN" sz="2400" spc="-145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1</cp:revision>
  <dcterms:created xsi:type="dcterms:W3CDTF">2011-01-21T15:00:27Z</dcterms:created>
  <dcterms:modified xsi:type="dcterms:W3CDTF">2011-01-21T15:01:14Z</dcterms:modified>
</cp:coreProperties>
</file>